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Override PartName="/customXml/itemProps8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3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3"/>
    <p:sldMasterId id="2147483688" r:id="rId4"/>
  </p:sldMasterIdLst>
  <p:notesMasterIdLst>
    <p:notesMasterId r:id="rId6"/>
  </p:notesMasterIdLst>
  <p:handoutMasterIdLst>
    <p:handoutMasterId r:id="rId18"/>
  </p:handoutMasterIdLst>
  <p:sldIdLst>
    <p:sldId id="374" r:id="rId5"/>
    <p:sldId id="375" r:id="rId7"/>
    <p:sldId id="376" r:id="rId8"/>
    <p:sldId id="395" r:id="rId9"/>
    <p:sldId id="377" r:id="rId10"/>
    <p:sldId id="379" r:id="rId11"/>
    <p:sldId id="380" r:id="rId12"/>
    <p:sldId id="389" r:id="rId13"/>
    <p:sldId id="382" r:id="rId14"/>
    <p:sldId id="383" r:id="rId15"/>
    <p:sldId id="384" r:id="rId16"/>
    <p:sldId id="388" r:id="rId17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9" userDrawn="1">
          <p15:clr>
            <a:srgbClr val="A4A3A4"/>
          </p15:clr>
        </p15:guide>
        <p15:guide id="2" pos="375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'be'r" initials="A" lastIdx="4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1F17"/>
    <a:srgbClr val="FFC0C0"/>
    <a:srgbClr val="B63271"/>
    <a:srgbClr val="DB503B"/>
    <a:srgbClr val="FDBE0F"/>
    <a:srgbClr val="EF2E31"/>
    <a:srgbClr val="FFE0E0"/>
    <a:srgbClr val="B38764"/>
    <a:srgbClr val="4B77F3"/>
    <a:srgbClr val="DDAA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831E3FA-9F58-4114-9A53-2B1D743F1CD2}" styleName="{96a5a69e-e2c1-4257-9d08-7c964cdb7bb0}">
    <a:band1H>
      <a:tcTxStyle>
        <a:fontRef idx="none">
          <a:prstClr val="black"/>
        </a:fontRef>
      </a:tcTxStyle>
      <a:tcStyle>
        <a:tcBdr>
          <a:bottom>
            <a:ln w="9525" cmpd="sng">
              <a:solidFill>
                <a:srgbClr val="E37067"/>
              </a:solidFill>
            </a:ln>
          </a:bottom>
        </a:tcBdr>
        <a:fill>
          <a:solidFill>
            <a:srgbClr val="FFFFFF"/>
          </a:solidFill>
        </a:fill>
      </a:tcStyle>
    </a:band1H>
    <a:band2H>
      <a:tcTxStyle>
        <a:fontRef idx="none">
          <a:prstClr val="black"/>
        </a:fontRef>
      </a:tcTxStyle>
      <a:tcStyle>
        <a:tcBdr>
          <a:bottom>
            <a:ln w="19050" cmpd="sng">
              <a:solidFill>
                <a:srgbClr val="E37067"/>
              </a:solidFill>
            </a:ln>
          </a:bottom>
        </a:tcBdr>
        <a:fill>
          <a:solidFill>
            <a:srgbClr val="F7D6D3"/>
          </a:solidFill>
        </a:fill>
      </a:tcStyle>
    </a:band2H>
    <a:firstRow>
      <a:tcTxStyle>
        <a:fontRef idx="none">
          <a:prstClr val="black"/>
        </a:fontRef>
      </a:tcTxStyle>
      <a:tcStyle>
        <a:tcBdr/>
        <a:fill>
          <a:solidFill>
            <a:srgbClr val="E37067"/>
          </a:solidFill>
        </a:fill>
      </a:tcStyle>
    </a:firstRow>
  </a:tblStyle>
  <a:tblStyle styleId="{92035E39-A97B-4AD6-A3AF-86644779A598}" styleName="{5e54ee44-2122-4b89-9784-b75a85ec0aa5}">
    <a:wholeTbl>
      <a:tcTxStyle>
        <a:fontRef idx="none">
          <a:prstClr val="black"/>
        </a:fontRef>
      </a:tcTxStyle>
      <a:tcStyle>
        <a:tcBdr>
          <a:insideH>
            <a:ln w="12700" cmpd="sng">
              <a:solidFill>
                <a:srgbClr val="E9E9E9"/>
              </a:solidFill>
            </a:ln>
          </a:insideH>
          <a:insideV>
            <a:ln w="12700" cmpd="sng">
              <a:solidFill>
                <a:srgbClr val="E9E9E9"/>
              </a:solidFill>
            </a:ln>
          </a:insideV>
        </a:tcBdr>
        <a:fill>
          <a:solidFill>
            <a:srgbClr val="FFFFFF"/>
          </a:solidFill>
        </a:fill>
      </a:tcStyle>
    </a:wholeTbl>
    <a:lastRow>
      <a:tcTxStyle>
        <a:fontRef idx="none">
          <a:prstClr val="black"/>
        </a:fontRef>
      </a:tcTxStyle>
      <a:tcStyle>
        <a:tcBdr/>
        <a:fill>
          <a:solidFill>
            <a:srgbClr val="E9E9E9"/>
          </a:solidFill>
        </a:fill>
      </a:tcStyle>
    </a:lastRow>
    <a:firstRow>
      <a:tcTxStyle>
        <a:fontRef idx="none">
          <a:prstClr val="black"/>
        </a:fontRef>
      </a:tcTxStyle>
      <a:tcStyle>
        <a:tcBdr>
          <a:insideH>
            <a:ln w="12700" cmpd="sng">
              <a:solidFill>
                <a:srgbClr val="E9E9E9"/>
              </a:solidFill>
            </a:ln>
          </a:insideH>
          <a:insideV>
            <a:ln w="12700" cmpd="sng">
              <a:solidFill>
                <a:srgbClr val="E9E9E9"/>
              </a:solidFill>
            </a:ln>
          </a:insideV>
        </a:tcBdr>
        <a:fill>
          <a:solidFill>
            <a:srgbClr val="E24D4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604" y="52"/>
      </p:cViewPr>
      <p:guideLst>
        <p:guide orient="horz" pos="2129"/>
        <p:guide pos="37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gs" Target="tags/tag83.xml"/><Relationship Id="rId24" Type="http://schemas.openxmlformats.org/officeDocument/2006/relationships/customXml" Target="../customXml/item1.xml"/><Relationship Id="rId23" Type="http://schemas.openxmlformats.org/officeDocument/2006/relationships/customXmlProps" Target="../customXml/itemProps82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4F7C22C8-B2F3-49DC-96ED-4EE8169EC23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A73FF0E7-A913-4B58-B034-47899575D6A7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401050" y="1905000"/>
            <a:ext cx="2552700" cy="3028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168432" y="1871003"/>
            <a:ext cx="3635924" cy="4471743"/>
          </a:xfrm>
          <a:custGeom>
            <a:avLst/>
            <a:gdLst>
              <a:gd name="connsiteX0" fmla="*/ 0 w 3635829"/>
              <a:gd name="connsiteY0" fmla="*/ 0 h 4471743"/>
              <a:gd name="connsiteX1" fmla="*/ 3635829 w 3635829"/>
              <a:gd name="connsiteY1" fmla="*/ 0 h 4471743"/>
              <a:gd name="connsiteX2" fmla="*/ 3635829 w 3635829"/>
              <a:gd name="connsiteY2" fmla="*/ 4471743 h 4471743"/>
              <a:gd name="connsiteX3" fmla="*/ 0 w 3635829"/>
              <a:gd name="connsiteY3" fmla="*/ 4471743 h 4471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829" h="4471743">
                <a:moveTo>
                  <a:pt x="0" y="0"/>
                </a:moveTo>
                <a:lnTo>
                  <a:pt x="3635829" y="0"/>
                </a:lnTo>
                <a:lnTo>
                  <a:pt x="3635829" y="4471743"/>
                </a:lnTo>
                <a:lnTo>
                  <a:pt x="0" y="4471743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991233" y="667658"/>
            <a:ext cx="6032657" cy="2818492"/>
          </a:xfrm>
          <a:custGeom>
            <a:avLst/>
            <a:gdLst>
              <a:gd name="connsiteX0" fmla="*/ 0 w 6032499"/>
              <a:gd name="connsiteY0" fmla="*/ 0 h 2818492"/>
              <a:gd name="connsiteX1" fmla="*/ 6032499 w 6032499"/>
              <a:gd name="connsiteY1" fmla="*/ 0 h 2818492"/>
              <a:gd name="connsiteX2" fmla="*/ 6032499 w 6032499"/>
              <a:gd name="connsiteY2" fmla="*/ 2818492 h 2818492"/>
              <a:gd name="connsiteX3" fmla="*/ 0 w 6032499"/>
              <a:gd name="connsiteY3" fmla="*/ 2818492 h 281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2499" h="2818492">
                <a:moveTo>
                  <a:pt x="0" y="0"/>
                </a:moveTo>
                <a:lnTo>
                  <a:pt x="6032499" y="0"/>
                </a:lnTo>
                <a:lnTo>
                  <a:pt x="6032499" y="2818492"/>
                </a:lnTo>
                <a:lnTo>
                  <a:pt x="0" y="2818492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6096159" y="3657605"/>
            <a:ext cx="4927729" cy="2685141"/>
          </a:xfrm>
          <a:custGeom>
            <a:avLst/>
            <a:gdLst>
              <a:gd name="connsiteX0" fmla="*/ 0 w 4927600"/>
              <a:gd name="connsiteY0" fmla="*/ 0 h 2685141"/>
              <a:gd name="connsiteX1" fmla="*/ 4927600 w 4927600"/>
              <a:gd name="connsiteY1" fmla="*/ 0 h 2685141"/>
              <a:gd name="connsiteX2" fmla="*/ 4927600 w 4927600"/>
              <a:gd name="connsiteY2" fmla="*/ 2685141 h 2685141"/>
              <a:gd name="connsiteX3" fmla="*/ 0 w 4927600"/>
              <a:gd name="connsiteY3" fmla="*/ 2685141 h 268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600" h="2685141">
                <a:moveTo>
                  <a:pt x="0" y="0"/>
                </a:moveTo>
                <a:lnTo>
                  <a:pt x="4927600" y="0"/>
                </a:lnTo>
                <a:lnTo>
                  <a:pt x="4927600" y="2685141"/>
                </a:lnTo>
                <a:lnTo>
                  <a:pt x="0" y="2685141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/>
          <p:cNvSpPr/>
          <p:nvPr userDrawn="1"/>
        </p:nvSpPr>
        <p:spPr>
          <a:xfrm>
            <a:off x="1" y="-176981"/>
            <a:ext cx="12191999" cy="4291740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solidFill>
            <a:srgbClr val="9D4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681" y="1156519"/>
            <a:ext cx="9199044" cy="5146631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30140" y="1410612"/>
            <a:ext cx="5801591" cy="3627203"/>
          </a:xfrm>
          <a:custGeom>
            <a:avLst/>
            <a:gdLst>
              <a:gd name="connsiteX0" fmla="*/ 0 w 5778698"/>
              <a:gd name="connsiteY0" fmla="*/ 0 h 3627202"/>
              <a:gd name="connsiteX1" fmla="*/ 5778698 w 5778698"/>
              <a:gd name="connsiteY1" fmla="*/ 0 h 3627202"/>
              <a:gd name="connsiteX2" fmla="*/ 5778698 w 5778698"/>
              <a:gd name="connsiteY2" fmla="*/ 3627202 h 3627202"/>
              <a:gd name="connsiteX3" fmla="*/ 0 w 5778698"/>
              <a:gd name="connsiteY3" fmla="*/ 3627202 h 362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8698" h="3627202">
                <a:moveTo>
                  <a:pt x="0" y="0"/>
                </a:moveTo>
                <a:lnTo>
                  <a:pt x="5778698" y="0"/>
                </a:lnTo>
                <a:lnTo>
                  <a:pt x="5778698" y="3627202"/>
                </a:lnTo>
                <a:lnTo>
                  <a:pt x="0" y="362720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535808" y="449028"/>
            <a:ext cx="11120386" cy="5959944"/>
          </a:xfrm>
          <a:custGeom>
            <a:avLst/>
            <a:gdLst>
              <a:gd name="connsiteX0" fmla="*/ 0 w 11120386"/>
              <a:gd name="connsiteY0" fmla="*/ 0 h 5959944"/>
              <a:gd name="connsiteX1" fmla="*/ 11120386 w 11120386"/>
              <a:gd name="connsiteY1" fmla="*/ 0 h 5959944"/>
              <a:gd name="connsiteX2" fmla="*/ 11120386 w 11120386"/>
              <a:gd name="connsiteY2" fmla="*/ 5959944 h 5959944"/>
              <a:gd name="connsiteX3" fmla="*/ 0 w 11120386"/>
              <a:gd name="connsiteY3" fmla="*/ 5959944 h 595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20386" h="5959944">
                <a:moveTo>
                  <a:pt x="0" y="0"/>
                </a:moveTo>
                <a:lnTo>
                  <a:pt x="11120386" y="0"/>
                </a:lnTo>
                <a:lnTo>
                  <a:pt x="11120386" y="5959944"/>
                </a:lnTo>
                <a:lnTo>
                  <a:pt x="0" y="5959944"/>
                </a:lnTo>
                <a:close/>
              </a:path>
            </a:pathLst>
          </a:custGeom>
          <a:solidFill>
            <a:schemeClr val="accent1"/>
          </a:solidFill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1999" cy="6858000"/>
          </a:xfrm>
          <a:prstGeom prst="rect">
            <a:avLst/>
          </a:prstGeom>
        </p:spPr>
        <p:txBody>
          <a:bodyPr anchor="ctr"/>
          <a:lstStyle>
            <a:lvl1pPr>
              <a:defRPr sz="400"/>
            </a:lvl1pPr>
          </a:lstStyle>
          <a:p>
            <a:r>
              <a:rPr lang="en-US" dirty="0"/>
              <a:t>+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5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1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1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5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401050" y="1905000"/>
            <a:ext cx="2552700" cy="30289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168432" y="1871003"/>
            <a:ext cx="3635924" cy="4471743"/>
          </a:xfrm>
          <a:custGeom>
            <a:avLst/>
            <a:gdLst>
              <a:gd name="connsiteX0" fmla="*/ 0 w 3635829"/>
              <a:gd name="connsiteY0" fmla="*/ 0 h 4471743"/>
              <a:gd name="connsiteX1" fmla="*/ 3635829 w 3635829"/>
              <a:gd name="connsiteY1" fmla="*/ 0 h 4471743"/>
              <a:gd name="connsiteX2" fmla="*/ 3635829 w 3635829"/>
              <a:gd name="connsiteY2" fmla="*/ 4471743 h 4471743"/>
              <a:gd name="connsiteX3" fmla="*/ 0 w 3635829"/>
              <a:gd name="connsiteY3" fmla="*/ 4471743 h 4471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829" h="4471743">
                <a:moveTo>
                  <a:pt x="0" y="0"/>
                </a:moveTo>
                <a:lnTo>
                  <a:pt x="3635829" y="0"/>
                </a:lnTo>
                <a:lnTo>
                  <a:pt x="3635829" y="4471743"/>
                </a:lnTo>
                <a:lnTo>
                  <a:pt x="0" y="4471743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991233" y="667658"/>
            <a:ext cx="6032657" cy="2818492"/>
          </a:xfrm>
          <a:custGeom>
            <a:avLst/>
            <a:gdLst>
              <a:gd name="connsiteX0" fmla="*/ 0 w 6032499"/>
              <a:gd name="connsiteY0" fmla="*/ 0 h 2818492"/>
              <a:gd name="connsiteX1" fmla="*/ 6032499 w 6032499"/>
              <a:gd name="connsiteY1" fmla="*/ 0 h 2818492"/>
              <a:gd name="connsiteX2" fmla="*/ 6032499 w 6032499"/>
              <a:gd name="connsiteY2" fmla="*/ 2818492 h 2818492"/>
              <a:gd name="connsiteX3" fmla="*/ 0 w 6032499"/>
              <a:gd name="connsiteY3" fmla="*/ 2818492 h 281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2499" h="2818492">
                <a:moveTo>
                  <a:pt x="0" y="0"/>
                </a:moveTo>
                <a:lnTo>
                  <a:pt x="6032499" y="0"/>
                </a:lnTo>
                <a:lnTo>
                  <a:pt x="6032499" y="2818492"/>
                </a:lnTo>
                <a:lnTo>
                  <a:pt x="0" y="2818492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6096159" y="3657605"/>
            <a:ext cx="4927729" cy="2685141"/>
          </a:xfrm>
          <a:custGeom>
            <a:avLst/>
            <a:gdLst>
              <a:gd name="connsiteX0" fmla="*/ 0 w 4927600"/>
              <a:gd name="connsiteY0" fmla="*/ 0 h 2685141"/>
              <a:gd name="connsiteX1" fmla="*/ 4927600 w 4927600"/>
              <a:gd name="connsiteY1" fmla="*/ 0 h 2685141"/>
              <a:gd name="connsiteX2" fmla="*/ 4927600 w 4927600"/>
              <a:gd name="connsiteY2" fmla="*/ 2685141 h 2685141"/>
              <a:gd name="connsiteX3" fmla="*/ 0 w 4927600"/>
              <a:gd name="connsiteY3" fmla="*/ 2685141 h 268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600" h="2685141">
                <a:moveTo>
                  <a:pt x="0" y="0"/>
                </a:moveTo>
                <a:lnTo>
                  <a:pt x="4927600" y="0"/>
                </a:lnTo>
                <a:lnTo>
                  <a:pt x="4927600" y="2685141"/>
                </a:lnTo>
                <a:lnTo>
                  <a:pt x="0" y="2685141"/>
                </a:lnTo>
                <a:close/>
              </a:path>
            </a:pathLst>
          </a:custGeom>
          <a:solidFill>
            <a:schemeClr val="bg1"/>
          </a:solidFill>
          <a:ln w="28575" cap="sq">
            <a:solidFill>
              <a:schemeClr val="bg1"/>
            </a:solidFill>
            <a:miter lim="800000"/>
          </a:ln>
          <a:effectLst>
            <a:outerShdw blurRad="139700" dist="38100" dir="2700000" algn="tl" rotWithShape="0">
              <a:prstClr val="black">
                <a:alpha val="3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/>
          <p:cNvSpPr/>
          <p:nvPr userDrawn="1"/>
        </p:nvSpPr>
        <p:spPr>
          <a:xfrm>
            <a:off x="1" y="-176981"/>
            <a:ext cx="12191999" cy="4291740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solidFill>
            <a:srgbClr val="9D4D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681" y="1156519"/>
            <a:ext cx="9199044" cy="5146631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30140" y="1410612"/>
            <a:ext cx="5801591" cy="3627203"/>
          </a:xfrm>
          <a:custGeom>
            <a:avLst/>
            <a:gdLst>
              <a:gd name="connsiteX0" fmla="*/ 0 w 5778698"/>
              <a:gd name="connsiteY0" fmla="*/ 0 h 3627202"/>
              <a:gd name="connsiteX1" fmla="*/ 5778698 w 5778698"/>
              <a:gd name="connsiteY1" fmla="*/ 0 h 3627202"/>
              <a:gd name="connsiteX2" fmla="*/ 5778698 w 5778698"/>
              <a:gd name="connsiteY2" fmla="*/ 3627202 h 3627202"/>
              <a:gd name="connsiteX3" fmla="*/ 0 w 5778698"/>
              <a:gd name="connsiteY3" fmla="*/ 3627202 h 362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8698" h="3627202">
                <a:moveTo>
                  <a:pt x="0" y="0"/>
                </a:moveTo>
                <a:lnTo>
                  <a:pt x="5778698" y="0"/>
                </a:lnTo>
                <a:lnTo>
                  <a:pt x="5778698" y="3627202"/>
                </a:lnTo>
                <a:lnTo>
                  <a:pt x="0" y="362720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微软雅黑" panose="020B0503020204020204" charset="-122"/>
            </a:endParaRPr>
          </a:p>
        </p:txBody>
      </p:sp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535808" y="449028"/>
            <a:ext cx="11120386" cy="5959944"/>
          </a:xfrm>
          <a:custGeom>
            <a:avLst/>
            <a:gdLst>
              <a:gd name="connsiteX0" fmla="*/ 0 w 11120386"/>
              <a:gd name="connsiteY0" fmla="*/ 0 h 5959944"/>
              <a:gd name="connsiteX1" fmla="*/ 11120386 w 11120386"/>
              <a:gd name="connsiteY1" fmla="*/ 0 h 5959944"/>
              <a:gd name="connsiteX2" fmla="*/ 11120386 w 11120386"/>
              <a:gd name="connsiteY2" fmla="*/ 5959944 h 5959944"/>
              <a:gd name="connsiteX3" fmla="*/ 0 w 11120386"/>
              <a:gd name="connsiteY3" fmla="*/ 5959944 h 595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20386" h="5959944">
                <a:moveTo>
                  <a:pt x="0" y="0"/>
                </a:moveTo>
                <a:lnTo>
                  <a:pt x="11120386" y="0"/>
                </a:lnTo>
                <a:lnTo>
                  <a:pt x="11120386" y="5959944"/>
                </a:lnTo>
                <a:lnTo>
                  <a:pt x="0" y="5959944"/>
                </a:lnTo>
                <a:close/>
              </a:path>
            </a:pathLst>
          </a:custGeom>
          <a:solidFill>
            <a:schemeClr val="accent1"/>
          </a:solidFill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1999" cy="6858000"/>
          </a:xfrm>
          <a:prstGeom prst="rect">
            <a:avLst/>
          </a:prstGeom>
        </p:spPr>
        <p:txBody>
          <a:bodyPr anchor="ctr"/>
          <a:lstStyle>
            <a:lvl1pPr>
              <a:defRPr sz="400"/>
            </a:lvl1pPr>
          </a:lstStyle>
          <a:p>
            <a:r>
              <a:rPr lang="en-US" dirty="0"/>
              <a:t>+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FEC3-2B9F-457C-88D0-2CBEA421A1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B71A-466E-42E1-AA97-F7A8AD6F008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1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1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2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457200" indent="-4572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990600" indent="-3810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524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2133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7432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</p:sldLayoutIdLst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457200" indent="-4572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990600" indent="-3810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524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2133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7432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E3FAFEC3-2B9F-457C-88D0-2CBEA421A117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DAAB71A-466E-42E1-AA97-F7A8AD6F008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tags" Target="../tags/tag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5.xml"/><Relationship Id="rId4" Type="http://schemas.openxmlformats.org/officeDocument/2006/relationships/tags" Target="../tags/tag67.xml"/><Relationship Id="rId3" Type="http://schemas.openxmlformats.org/officeDocument/2006/relationships/image" Target="../media/image9.png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5.xml"/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tags" Target="../tags/tag6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image" Target="../media/image6.png"/><Relationship Id="rId17" Type="http://schemas.openxmlformats.org/officeDocument/2006/relationships/notesSlide" Target="../notesSlides/notesSlide2.xml"/><Relationship Id="rId16" Type="http://schemas.openxmlformats.org/officeDocument/2006/relationships/slideLayout" Target="../slideLayouts/slideLayout21.xml"/><Relationship Id="rId15" Type="http://schemas.openxmlformats.org/officeDocument/2006/relationships/tags" Target="../tags/tag81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image" Target="../media/image9.png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7" Type="http://schemas.openxmlformats.org/officeDocument/2006/relationships/image" Target="../media/image10.png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9.png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image" Target="../media/image12.png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image" Target="../media/image11.png"/><Relationship Id="rId4" Type="http://schemas.openxmlformats.org/officeDocument/2006/relationships/tags" Target="../tags/tag12.xml"/><Relationship Id="rId3" Type="http://schemas.openxmlformats.org/officeDocument/2006/relationships/image" Target="../media/image9.png"/><Relationship Id="rId2" Type="http://schemas.openxmlformats.org/officeDocument/2006/relationships/tags" Target="../tags/tag11.xml"/><Relationship Id="rId13" Type="http://schemas.openxmlformats.org/officeDocument/2006/relationships/slideLayout" Target="../slideLayouts/slideLayout45.xml"/><Relationship Id="rId12" Type="http://schemas.openxmlformats.org/officeDocument/2006/relationships/image" Target="../media/image14.png"/><Relationship Id="rId11" Type="http://schemas.openxmlformats.org/officeDocument/2006/relationships/tags" Target="../tags/tag16.xml"/><Relationship Id="rId10" Type="http://schemas.openxmlformats.org/officeDocument/2006/relationships/image" Target="../media/image13.png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image" Target="../media/image18.emf"/><Relationship Id="rId7" Type="http://schemas.openxmlformats.org/officeDocument/2006/relationships/image" Target="../media/image17.emf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tags" Target="../tags/tag19.xml"/><Relationship Id="rId3" Type="http://schemas.openxmlformats.org/officeDocument/2006/relationships/image" Target="../media/image9.png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7" Type="http://schemas.openxmlformats.org/officeDocument/2006/relationships/image" Target="../media/image21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image" Target="../media/image9.png"/><Relationship Id="rId1" Type="http://schemas.openxmlformats.org/officeDocument/2006/relationships/tags" Target="../tags/tag2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image" Target="../media/image22.png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image" Target="../media/image9.png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5" Type="http://schemas.openxmlformats.org/officeDocument/2006/relationships/slideLayout" Target="../slideLayouts/slideLayout45.xml"/><Relationship Id="rId34" Type="http://schemas.openxmlformats.org/officeDocument/2006/relationships/tags" Target="../tags/tag61.xml"/><Relationship Id="rId33" Type="http://schemas.openxmlformats.org/officeDocument/2006/relationships/tags" Target="../tags/tag60.xml"/><Relationship Id="rId32" Type="http://schemas.openxmlformats.org/officeDocument/2006/relationships/tags" Target="../tags/tag59.xml"/><Relationship Id="rId31" Type="http://schemas.openxmlformats.org/officeDocument/2006/relationships/tags" Target="../tags/tag58.xml"/><Relationship Id="rId30" Type="http://schemas.openxmlformats.org/officeDocument/2006/relationships/tags" Target="../tags/tag57.xml"/><Relationship Id="rId3" Type="http://schemas.openxmlformats.org/officeDocument/2006/relationships/image" Target="../media/image9.png"/><Relationship Id="rId29" Type="http://schemas.openxmlformats.org/officeDocument/2006/relationships/tags" Target="../tags/tag56.xml"/><Relationship Id="rId28" Type="http://schemas.openxmlformats.org/officeDocument/2006/relationships/tags" Target="../tags/tag55.xml"/><Relationship Id="rId27" Type="http://schemas.openxmlformats.org/officeDocument/2006/relationships/tags" Target="../tags/tag54.xml"/><Relationship Id="rId26" Type="http://schemas.openxmlformats.org/officeDocument/2006/relationships/tags" Target="../tags/tag53.xml"/><Relationship Id="rId25" Type="http://schemas.openxmlformats.org/officeDocument/2006/relationships/tags" Target="../tags/tag52.xml"/><Relationship Id="rId24" Type="http://schemas.openxmlformats.org/officeDocument/2006/relationships/tags" Target="../tags/tag51.xml"/><Relationship Id="rId23" Type="http://schemas.openxmlformats.org/officeDocument/2006/relationships/tags" Target="../tags/tag50.xml"/><Relationship Id="rId22" Type="http://schemas.openxmlformats.org/officeDocument/2006/relationships/tags" Target="../tags/tag49.xml"/><Relationship Id="rId21" Type="http://schemas.openxmlformats.org/officeDocument/2006/relationships/tags" Target="../tags/tag48.xml"/><Relationship Id="rId20" Type="http://schemas.openxmlformats.org/officeDocument/2006/relationships/tags" Target="../tags/tag47.xml"/><Relationship Id="rId2" Type="http://schemas.openxmlformats.org/officeDocument/2006/relationships/tags" Target="../tags/tag30.xml"/><Relationship Id="rId19" Type="http://schemas.openxmlformats.org/officeDocument/2006/relationships/tags" Target="../tags/tag46.xml"/><Relationship Id="rId18" Type="http://schemas.openxmlformats.org/officeDocument/2006/relationships/tags" Target="../tags/tag45.xml"/><Relationship Id="rId17" Type="http://schemas.openxmlformats.org/officeDocument/2006/relationships/tags" Target="../tags/tag44.xml"/><Relationship Id="rId16" Type="http://schemas.openxmlformats.org/officeDocument/2006/relationships/tags" Target="../tags/tag43.xml"/><Relationship Id="rId15" Type="http://schemas.openxmlformats.org/officeDocument/2006/relationships/tags" Target="../tags/tag42.xml"/><Relationship Id="rId14" Type="http://schemas.openxmlformats.org/officeDocument/2006/relationships/tags" Target="../tags/tag41.xml"/><Relationship Id="rId13" Type="http://schemas.openxmlformats.org/officeDocument/2006/relationships/tags" Target="../tags/tag40.xml"/><Relationship Id="rId12" Type="http://schemas.openxmlformats.org/officeDocument/2006/relationships/tags" Target="../tags/tag39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tags" Target="../tags/tag29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5.xml"/><Relationship Id="rId5" Type="http://schemas.openxmlformats.org/officeDocument/2006/relationships/image" Target="../media/image23.png"/><Relationship Id="rId4" Type="http://schemas.openxmlformats.org/officeDocument/2006/relationships/tags" Target="../tags/tag64.xml"/><Relationship Id="rId3" Type="http://schemas.openxmlformats.org/officeDocument/2006/relationships/image" Target="../media/image9.png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1365" cy="6858000"/>
            <a:chOff x="0" y="0"/>
            <a:chExt cx="19199" cy="10800"/>
          </a:xfrm>
        </p:grpSpPr>
        <p:pic>
          <p:nvPicPr>
            <p:cNvPr id="4" name="图片 3" descr="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15" y="7715"/>
              <a:ext cx="8085" cy="3085"/>
            </a:xfrm>
            <a:prstGeom prst="rect">
              <a:avLst/>
            </a:prstGeom>
          </p:spPr>
        </p:pic>
        <p:pic>
          <p:nvPicPr>
            <p:cNvPr id="5" name="图片 4" descr="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352"/>
              <a:ext cx="6023" cy="4448"/>
            </a:xfrm>
            <a:prstGeom prst="rect">
              <a:avLst/>
            </a:prstGeom>
          </p:spPr>
        </p:pic>
        <p:pic>
          <p:nvPicPr>
            <p:cNvPr id="6" name="图片 5" descr="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17" y="0"/>
              <a:ext cx="17082" cy="6036"/>
            </a:xfrm>
            <a:prstGeom prst="rect">
              <a:avLst/>
            </a:prstGeom>
          </p:spPr>
        </p:pic>
      </p:grpSp>
      <p:pic>
        <p:nvPicPr>
          <p:cNvPr id="7" name="图片 6" descr="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020" y="1452245"/>
            <a:ext cx="10058400" cy="4341495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4538791" y="2281465"/>
            <a:ext cx="6350466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走近数据分析</a:t>
            </a:r>
            <a:endParaRPr lang="zh-CN" altLang="en-US" sz="72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5" name="矩形: 圆角 34"/>
          <p:cNvSpPr/>
          <p:nvPr>
            <p:custDataLst>
              <p:tags r:id="rId6"/>
            </p:custDataLst>
          </p:nvPr>
        </p:nvSpPr>
        <p:spPr>
          <a:xfrm>
            <a:off x="5096872" y="4035425"/>
            <a:ext cx="5234305" cy="637540"/>
          </a:xfrm>
          <a:prstGeom prst="roundRect">
            <a:avLst>
              <a:gd name="adj" fmla="val 50000"/>
            </a:avLst>
          </a:prstGeom>
          <a:blipFill rotWithShape="1">
            <a:blip r:embed="rId1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常州市戚墅堰高级中学</a:t>
            </a: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施丹萍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dk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 descr="C:\Users\Am'be'r\Desktop\千库网_C4D立体互联网数字营销SEO数据分析柱状图_元素编号13345584.png千库网_C4D立体互联网数字营销SEO数据分析柱状图_元素编号13345584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30505" y="1055370"/>
            <a:ext cx="5221605" cy="5345430"/>
          </a:xfrm>
          <a:prstGeom prst="rect">
            <a:avLst/>
          </a:prstGeom>
        </p:spPr>
      </p:pic>
      <p:pic>
        <p:nvPicPr>
          <p:cNvPr id="8" name="图片 7" descr="千库网_彩色数据分析插画_元素编号1194275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7270" y="4033520"/>
            <a:ext cx="1005205" cy="12268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>
            <a:spLocks noChangeArrowheads="1"/>
          </p:cNvSpPr>
          <p:nvPr/>
        </p:nvSpPr>
        <p:spPr bwMode="auto">
          <a:xfrm>
            <a:off x="2309495" y="678180"/>
            <a:ext cx="37865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微软雅黑" panose="020B0503020204020204" charset="-122"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五、评价分析报告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2009140" y="1307465"/>
            <a:ext cx="9361805" cy="1137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【活动</a:t>
            </a:r>
            <a:r>
              <a:rPr lang="en-US" alt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lang="zh-CN" altLang="en-US" sz="20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请根据项目实施的过程、效果以及成果展示交流的结果，对自己完成项目的情况进行客观的评价，并思考后续完善的方向。把评价结果和完善方案填写在下面的表格中。</a:t>
            </a:r>
            <a:endParaRPr lang="zh-CN" altLang="en-US" sz="20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l="50202" t="32588" r="4349" b="34215"/>
          <a:stretch>
            <a:fillRect/>
          </a:stretch>
        </p:blipFill>
        <p:spPr>
          <a:xfrm flipH="1">
            <a:off x="127000" y="224155"/>
            <a:ext cx="1882140" cy="1835785"/>
          </a:xfrm>
          <a:prstGeom prst="rect">
            <a:avLst/>
          </a:prstGeom>
        </p:spPr>
      </p:pic>
      <p:graphicFrame>
        <p:nvGraphicFramePr>
          <p:cNvPr id="2" name="表格 1"/>
          <p:cNvGraphicFramePr/>
          <p:nvPr>
            <p:custDataLst>
              <p:tags r:id="rId4"/>
            </p:custDataLst>
          </p:nvPr>
        </p:nvGraphicFramePr>
        <p:xfrm>
          <a:off x="1069340" y="2552065"/>
          <a:ext cx="9980930" cy="3933825"/>
        </p:xfrm>
        <a:graphic>
          <a:graphicData uri="http://schemas.openxmlformats.org/drawingml/2006/table">
            <a:tbl>
              <a:tblPr/>
              <a:tblGrid>
                <a:gridCol w="1034415"/>
                <a:gridCol w="5623560"/>
                <a:gridCol w="1124585"/>
                <a:gridCol w="1005840"/>
                <a:gridCol w="1192530"/>
              </a:tblGrid>
              <a:tr h="561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评价条目</a:t>
                      </a:r>
                      <a:endParaRPr lang="en-US" altLang="en-US" sz="1400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79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说明</a:t>
                      </a:r>
                      <a:endParaRPr lang="en-US" altLang="en-US" sz="1400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79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评分</a:t>
                      </a:r>
                      <a:endParaRPr lang="en-US" sz="1400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（1～10分）</a:t>
                      </a:r>
                      <a:endParaRPr lang="en-US" altLang="en-US" sz="1400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79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评分主要依据阐述</a:t>
                      </a:r>
                      <a:endParaRPr lang="en-US" altLang="en-US" sz="1400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79D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后续完善</a:t>
                      </a:r>
                      <a:endParaRPr lang="en-US" sz="1400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方向</a:t>
                      </a:r>
                      <a:endParaRPr lang="en-US" altLang="en-US" sz="1400" b="1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A79D"/>
                    </a:solidFill>
                  </a:tcPr>
                </a:tc>
              </a:tr>
              <a:tr h="561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项目理解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从项目开展和分析报告中展现出对项目目标、内容与任务的正确理解。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61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小组协作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小组分工合理，协作紧密，合作有成效。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61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数据分析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数据分析所采用的方法特当，能够有效地回应本项目任务的关切。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61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数据可视化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所呈现的可视化图表对于体育教师等能够起到支持决策的作用。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61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分析报告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分析报告包含所有要求内容，内容详实，结论与建议有价值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5619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展示交流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受众分析正确，展示经过精心准备，展示交流表达清晰，便于理解</a:t>
                      </a:r>
                      <a:endParaRPr lang="en-US" altLang="en-US" sz="1400" b="0">
                        <a:solidFill>
                          <a:schemeClr val="tx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r="48663" b="66803"/>
          <a:stretch>
            <a:fillRect/>
          </a:stretch>
        </p:blipFill>
        <p:spPr>
          <a:xfrm flipH="1">
            <a:off x="-99695" y="0"/>
            <a:ext cx="2125980" cy="1835785"/>
          </a:xfrm>
          <a:prstGeom prst="rect">
            <a:avLst/>
          </a:prstGeom>
        </p:spPr>
      </p:pic>
      <p:pic>
        <p:nvPicPr>
          <p:cNvPr id="2" name="C9F754DE-2CAD-44b6-B708-469DEB6407EB-1" descr="wp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615" y="608965"/>
            <a:ext cx="7176770" cy="5640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03" y="872173"/>
            <a:ext cx="11847195" cy="5113655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2599055" y="1564005"/>
            <a:ext cx="84569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弘扬中华体育精神</a:t>
            </a:r>
            <a:endParaRPr lang="zh-CN" altLang="en-US" sz="7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dist"/>
            <a:r>
              <a:rPr lang="zh-CN" altLang="en-US" sz="7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推进体育强国建设</a:t>
            </a:r>
            <a:endParaRPr lang="zh-CN" altLang="en-US" sz="7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rot="0">
            <a:off x="23495" y="2617470"/>
            <a:ext cx="2985135" cy="4240530"/>
            <a:chOff x="1000" y="2540"/>
            <a:chExt cx="6468" cy="9188"/>
          </a:xfrm>
        </p:grpSpPr>
        <p:sp>
          <p:nvSpPr>
            <p:cNvPr id="34821" name="稻壳儿小白白(http://dwz.cn/Wu2UP)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6030" y="6583"/>
              <a:ext cx="1438" cy="5145"/>
            </a:xfrm>
            <a:prstGeom prst="rect">
              <a:avLst/>
            </a:prstGeom>
            <a:solidFill>
              <a:srgbClr val="117A68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eaLnBrk="1" hangingPunct="1"/>
              <a:endParaRPr lang="en-US" altLang="zh-CN" sz="1200">
                <a:sym typeface="Arial" panose="020B0604020202020204" pitchFamily="34" charset="0"/>
              </a:endParaRPr>
            </a:p>
          </p:txBody>
        </p:sp>
        <p:sp>
          <p:nvSpPr>
            <p:cNvPr id="34822" name="稻壳儿小白白(http://dwz.cn/Wu2UP)"/>
            <p:cNvSpPr/>
            <p:nvPr>
              <p:custDataLst>
                <p:tags r:id="rId4"/>
              </p:custDataLst>
            </p:nvPr>
          </p:nvSpPr>
          <p:spPr bwMode="auto">
            <a:xfrm>
              <a:off x="5313" y="5753"/>
              <a:ext cx="717" cy="1670"/>
            </a:xfrm>
            <a:custGeom>
              <a:avLst/>
              <a:gdLst>
                <a:gd name="T0" fmla="*/ 517661582 w 401"/>
                <a:gd name="T1" fmla="*/ 596863224 h 935"/>
                <a:gd name="T2" fmla="*/ 0 w 401"/>
                <a:gd name="T3" fmla="*/ 0 h 935"/>
                <a:gd name="T4" fmla="*/ 0 w 401"/>
                <a:gd name="T5" fmla="*/ 607154693 h 935"/>
                <a:gd name="T6" fmla="*/ 517661582 w 401"/>
                <a:gd name="T7" fmla="*/ 1202731767 h 935"/>
                <a:gd name="T8" fmla="*/ 517661582 w 401"/>
                <a:gd name="T9" fmla="*/ 596863224 h 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1" h="935">
                  <a:moveTo>
                    <a:pt x="401" y="464"/>
                  </a:moveTo>
                  <a:lnTo>
                    <a:pt x="0" y="0"/>
                  </a:lnTo>
                  <a:lnTo>
                    <a:pt x="0" y="472"/>
                  </a:lnTo>
                  <a:lnTo>
                    <a:pt x="401" y="935"/>
                  </a:lnTo>
                  <a:lnTo>
                    <a:pt x="401" y="464"/>
                  </a:lnTo>
                  <a:close/>
                </a:path>
              </a:pathLst>
            </a:custGeom>
            <a:solidFill>
              <a:srgbClr val="0E6254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3" name="稻壳儿小白白(http://dwz.cn/Wu2UP)"/>
            <p:cNvSpPr/>
            <p:nvPr>
              <p:custDataLst>
                <p:tags r:id="rId5"/>
              </p:custDataLst>
            </p:nvPr>
          </p:nvSpPr>
          <p:spPr bwMode="auto">
            <a:xfrm>
              <a:off x="5313" y="5750"/>
              <a:ext cx="2155" cy="830"/>
            </a:xfrm>
            <a:custGeom>
              <a:avLst/>
              <a:gdLst>
                <a:gd name="T0" fmla="*/ 1037300247 w 1204"/>
                <a:gd name="T1" fmla="*/ 0 h 464"/>
                <a:gd name="T2" fmla="*/ 0 w 1204"/>
                <a:gd name="T3" fmla="*/ 0 h 464"/>
                <a:gd name="T4" fmla="*/ 518004554 w 1204"/>
                <a:gd name="T5" fmla="*/ 598667462 h 464"/>
                <a:gd name="T6" fmla="*/ 1555304801 w 1204"/>
                <a:gd name="T7" fmla="*/ 598667462 h 464"/>
                <a:gd name="T8" fmla="*/ 1037300247 w 1204"/>
                <a:gd name="T9" fmla="*/ 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4" h="464">
                  <a:moveTo>
                    <a:pt x="803" y="0"/>
                  </a:moveTo>
                  <a:lnTo>
                    <a:pt x="0" y="0"/>
                  </a:lnTo>
                  <a:lnTo>
                    <a:pt x="401" y="464"/>
                  </a:lnTo>
                  <a:lnTo>
                    <a:pt x="1204" y="464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rgbClr val="409486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4" name="稻壳儿小白白(http://dwz.cn/Wu2UP)"/>
            <p:cNvSpPr/>
            <p:nvPr>
              <p:custDataLst>
                <p:tags r:id="rId6"/>
              </p:custDataLst>
            </p:nvPr>
          </p:nvSpPr>
          <p:spPr bwMode="auto">
            <a:xfrm>
              <a:off x="3873" y="6595"/>
              <a:ext cx="720" cy="1673"/>
            </a:xfrm>
            <a:custGeom>
              <a:avLst/>
              <a:gdLst>
                <a:gd name="T0" fmla="*/ 519979701 w 402"/>
                <a:gd name="T1" fmla="*/ 598642621 h 934"/>
                <a:gd name="T2" fmla="*/ 0 w 402"/>
                <a:gd name="T3" fmla="*/ 0 h 934"/>
                <a:gd name="T4" fmla="*/ 0 w 402"/>
                <a:gd name="T5" fmla="*/ 608985552 h 934"/>
                <a:gd name="T6" fmla="*/ 519979701 w 402"/>
                <a:gd name="T7" fmla="*/ 1207628173 h 934"/>
                <a:gd name="T8" fmla="*/ 519979701 w 402"/>
                <a:gd name="T9" fmla="*/ 598642621 h 9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2" h="934">
                  <a:moveTo>
                    <a:pt x="402" y="463"/>
                  </a:moveTo>
                  <a:lnTo>
                    <a:pt x="0" y="0"/>
                  </a:lnTo>
                  <a:lnTo>
                    <a:pt x="0" y="471"/>
                  </a:lnTo>
                  <a:lnTo>
                    <a:pt x="402" y="934"/>
                  </a:lnTo>
                  <a:lnTo>
                    <a:pt x="402" y="463"/>
                  </a:lnTo>
                  <a:close/>
                </a:path>
              </a:pathLst>
            </a:custGeom>
            <a:solidFill>
              <a:srgbClr val="28967B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5" name="稻壳儿小白白(http://dwz.cn/Wu2UP)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4593" y="7425"/>
              <a:ext cx="1502" cy="4303"/>
            </a:xfrm>
            <a:prstGeom prst="rect">
              <a:avLst/>
            </a:prstGeom>
            <a:solidFill>
              <a:srgbClr val="32BB99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eaLnBrk="1" hangingPunct="1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4826" name="稻壳儿小白白(http://dwz.cn/Wu2UP)"/>
            <p:cNvSpPr/>
            <p:nvPr>
              <p:custDataLst>
                <p:tags r:id="rId8"/>
              </p:custDataLst>
            </p:nvPr>
          </p:nvSpPr>
          <p:spPr bwMode="auto">
            <a:xfrm>
              <a:off x="3873" y="6595"/>
              <a:ext cx="2157" cy="828"/>
            </a:xfrm>
            <a:custGeom>
              <a:avLst/>
              <a:gdLst>
                <a:gd name="T0" fmla="*/ 1039275186 w 1205"/>
                <a:gd name="T1" fmla="*/ 0 h 463"/>
                <a:gd name="T2" fmla="*/ 0 w 1205"/>
                <a:gd name="T3" fmla="*/ 0 h 463"/>
                <a:gd name="T4" fmla="*/ 519638161 w 1205"/>
                <a:gd name="T5" fmla="*/ 596352839 h 463"/>
                <a:gd name="T6" fmla="*/ 1557620647 w 1205"/>
                <a:gd name="T7" fmla="*/ 596352839 h 463"/>
                <a:gd name="T8" fmla="*/ 1039275186 w 1205"/>
                <a:gd name="T9" fmla="*/ 0 h 4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5" h="463">
                  <a:moveTo>
                    <a:pt x="804" y="0"/>
                  </a:moveTo>
                  <a:lnTo>
                    <a:pt x="0" y="0"/>
                  </a:lnTo>
                  <a:lnTo>
                    <a:pt x="402" y="463"/>
                  </a:lnTo>
                  <a:lnTo>
                    <a:pt x="1205" y="463"/>
                  </a:lnTo>
                  <a:lnTo>
                    <a:pt x="804" y="0"/>
                  </a:lnTo>
                  <a:close/>
                </a:path>
              </a:pathLst>
            </a:custGeom>
            <a:solidFill>
              <a:srgbClr val="5AC8AD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7" name="稻壳儿小白白(http://dwz.cn/Wu2UP)"/>
            <p:cNvSpPr/>
            <p:nvPr>
              <p:custDataLst>
                <p:tags r:id="rId9"/>
              </p:custDataLst>
            </p:nvPr>
          </p:nvSpPr>
          <p:spPr bwMode="auto">
            <a:xfrm>
              <a:off x="1000" y="8280"/>
              <a:ext cx="2158" cy="833"/>
            </a:xfrm>
            <a:custGeom>
              <a:avLst/>
              <a:gdLst>
                <a:gd name="T0" fmla="*/ 1037984381 w 1205"/>
                <a:gd name="T1" fmla="*/ 0 h 464"/>
                <a:gd name="T2" fmla="*/ 0 w 1205"/>
                <a:gd name="T3" fmla="*/ 0 h 464"/>
                <a:gd name="T4" fmla="*/ 517053139 w 1205"/>
                <a:gd name="T5" fmla="*/ 602280463 h 464"/>
                <a:gd name="T6" fmla="*/ 1557622921 w 1205"/>
                <a:gd name="T7" fmla="*/ 602280463 h 464"/>
                <a:gd name="T8" fmla="*/ 1037984381 w 1205"/>
                <a:gd name="T9" fmla="*/ 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5" h="464">
                  <a:moveTo>
                    <a:pt x="803" y="0"/>
                  </a:moveTo>
                  <a:lnTo>
                    <a:pt x="0" y="0"/>
                  </a:lnTo>
                  <a:lnTo>
                    <a:pt x="400" y="464"/>
                  </a:lnTo>
                  <a:lnTo>
                    <a:pt x="1205" y="464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rgbClr val="5AC8AD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8" name="稻壳儿小白白(http://dwz.cn/Wu2UP)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715" y="9110"/>
              <a:ext cx="1440" cy="2618"/>
            </a:xfrm>
            <a:prstGeom prst="rect">
              <a:avLst/>
            </a:prstGeom>
            <a:solidFill>
              <a:srgbClr val="32BB99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eaLnBrk="1" hangingPunct="1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34829" name="稻壳儿小白白(http://dwz.cn/Wu2UP)"/>
            <p:cNvSpPr/>
            <p:nvPr>
              <p:custDataLst>
                <p:tags r:id="rId11"/>
              </p:custDataLst>
            </p:nvPr>
          </p:nvSpPr>
          <p:spPr bwMode="auto">
            <a:xfrm>
              <a:off x="1000" y="8280"/>
              <a:ext cx="715" cy="3448"/>
            </a:xfrm>
            <a:custGeom>
              <a:avLst/>
              <a:gdLst>
                <a:gd name="T0" fmla="*/ 515346752 w 400"/>
                <a:gd name="T1" fmla="*/ 598840029 h 1927"/>
                <a:gd name="T2" fmla="*/ 0 w 400"/>
                <a:gd name="T3" fmla="*/ 0 h 1927"/>
                <a:gd name="T4" fmla="*/ 0 w 400"/>
                <a:gd name="T5" fmla="*/ 1888152519 h 1927"/>
                <a:gd name="T6" fmla="*/ 515346752 w 400"/>
                <a:gd name="T7" fmla="*/ 2147483646 h 1927"/>
                <a:gd name="T8" fmla="*/ 515346752 w 400"/>
                <a:gd name="T9" fmla="*/ 598840029 h 19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0" h="1927">
                  <a:moveTo>
                    <a:pt x="400" y="464"/>
                  </a:moveTo>
                  <a:lnTo>
                    <a:pt x="0" y="0"/>
                  </a:lnTo>
                  <a:lnTo>
                    <a:pt x="0" y="1463"/>
                  </a:lnTo>
                  <a:lnTo>
                    <a:pt x="400" y="1927"/>
                  </a:lnTo>
                  <a:lnTo>
                    <a:pt x="400" y="464"/>
                  </a:lnTo>
                  <a:close/>
                </a:path>
              </a:pathLst>
            </a:custGeom>
            <a:solidFill>
              <a:srgbClr val="28967B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0" name="稻壳儿小白白(http://dwz.cn/Wu2UP)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158" y="8268"/>
              <a:ext cx="1435" cy="3460"/>
            </a:xfrm>
            <a:prstGeom prst="rect">
              <a:avLst/>
            </a:prstGeom>
            <a:solidFill>
              <a:srgbClr val="117A68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eaLnBrk="1" hangingPunct="1"/>
              <a:endParaRPr lang="en-US" altLang="zh-CN" sz="1200">
                <a:sym typeface="Arial" panose="020B0604020202020204" pitchFamily="34" charset="0"/>
              </a:endParaRPr>
            </a:p>
          </p:txBody>
        </p:sp>
        <p:sp>
          <p:nvSpPr>
            <p:cNvPr id="34831" name="稻壳儿小白白(http://dwz.cn/Wu2UP)"/>
            <p:cNvSpPr/>
            <p:nvPr>
              <p:custDataLst>
                <p:tags r:id="rId13"/>
              </p:custDataLst>
            </p:nvPr>
          </p:nvSpPr>
          <p:spPr bwMode="auto">
            <a:xfrm>
              <a:off x="2438" y="7438"/>
              <a:ext cx="720" cy="1675"/>
            </a:xfrm>
            <a:custGeom>
              <a:avLst/>
              <a:gdLst>
                <a:gd name="T0" fmla="*/ 519979701 w 402"/>
                <a:gd name="T1" fmla="*/ 599148494 h 935"/>
                <a:gd name="T2" fmla="*/ 0 w 402"/>
                <a:gd name="T3" fmla="*/ 0 h 935"/>
                <a:gd name="T4" fmla="*/ 0 w 402"/>
                <a:gd name="T5" fmla="*/ 609501490 h 935"/>
                <a:gd name="T6" fmla="*/ 519979701 w 402"/>
                <a:gd name="T7" fmla="*/ 1209944535 h 935"/>
                <a:gd name="T8" fmla="*/ 519979701 w 402"/>
                <a:gd name="T9" fmla="*/ 599148494 h 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2" h="935">
                  <a:moveTo>
                    <a:pt x="402" y="463"/>
                  </a:moveTo>
                  <a:lnTo>
                    <a:pt x="0" y="0"/>
                  </a:lnTo>
                  <a:lnTo>
                    <a:pt x="0" y="471"/>
                  </a:lnTo>
                  <a:lnTo>
                    <a:pt x="402" y="935"/>
                  </a:lnTo>
                  <a:lnTo>
                    <a:pt x="402" y="463"/>
                  </a:lnTo>
                  <a:close/>
                </a:path>
              </a:pathLst>
            </a:custGeom>
            <a:solidFill>
              <a:srgbClr val="0E6254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2" name="稻壳儿小白白(http://dwz.cn/Wu2UP)"/>
            <p:cNvSpPr/>
            <p:nvPr>
              <p:custDataLst>
                <p:tags r:id="rId14"/>
              </p:custDataLst>
            </p:nvPr>
          </p:nvSpPr>
          <p:spPr bwMode="auto">
            <a:xfrm>
              <a:off x="2438" y="7438"/>
              <a:ext cx="2155" cy="830"/>
            </a:xfrm>
            <a:custGeom>
              <a:avLst/>
              <a:gdLst>
                <a:gd name="T0" fmla="*/ 1035579751 w 1205"/>
                <a:gd name="T1" fmla="*/ 0 h 463"/>
                <a:gd name="T2" fmla="*/ 0 w 1205"/>
                <a:gd name="T3" fmla="*/ 0 h 463"/>
                <a:gd name="T4" fmla="*/ 518434341 w 1205"/>
                <a:gd name="T5" fmla="*/ 599960481 h 463"/>
                <a:gd name="T6" fmla="*/ 1554014092 w 1205"/>
                <a:gd name="T7" fmla="*/ 599960481 h 463"/>
                <a:gd name="T8" fmla="*/ 1035579751 w 1205"/>
                <a:gd name="T9" fmla="*/ 0 h 4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5" h="463">
                  <a:moveTo>
                    <a:pt x="803" y="0"/>
                  </a:moveTo>
                  <a:lnTo>
                    <a:pt x="0" y="0"/>
                  </a:lnTo>
                  <a:lnTo>
                    <a:pt x="402" y="463"/>
                  </a:lnTo>
                  <a:lnTo>
                    <a:pt x="1205" y="463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rgbClr val="409486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3" name="稻壳儿小白白(http://dwz.cn/Wu2UP)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775" y="2540"/>
              <a:ext cx="3070" cy="5078"/>
            </a:xfrm>
            <a:custGeom>
              <a:avLst/>
              <a:gdLst>
                <a:gd name="T0" fmla="*/ 2147483646 w 1077"/>
                <a:gd name="T1" fmla="*/ 2147483646 h 1781"/>
                <a:gd name="T2" fmla="*/ 2147483646 w 1077"/>
                <a:gd name="T3" fmla="*/ 2147483646 h 1781"/>
                <a:gd name="T4" fmla="*/ 2147483646 w 1077"/>
                <a:gd name="T5" fmla="*/ 2147483646 h 1781"/>
                <a:gd name="T6" fmla="*/ 2147483646 w 1077"/>
                <a:gd name="T7" fmla="*/ 2147483646 h 1781"/>
                <a:gd name="T8" fmla="*/ 2147483646 w 1077"/>
                <a:gd name="T9" fmla="*/ 2147483646 h 1781"/>
                <a:gd name="T10" fmla="*/ 2147483646 w 1077"/>
                <a:gd name="T11" fmla="*/ 2147483646 h 1781"/>
                <a:gd name="T12" fmla="*/ 2147483646 w 1077"/>
                <a:gd name="T13" fmla="*/ 2147483646 h 1781"/>
                <a:gd name="T14" fmla="*/ 2147483646 w 1077"/>
                <a:gd name="T15" fmla="*/ 2147483646 h 1781"/>
                <a:gd name="T16" fmla="*/ 2147483646 w 1077"/>
                <a:gd name="T17" fmla="*/ 2147483646 h 1781"/>
                <a:gd name="T18" fmla="*/ 2147483646 w 1077"/>
                <a:gd name="T19" fmla="*/ 2147483646 h 1781"/>
                <a:gd name="T20" fmla="*/ 2147483646 w 1077"/>
                <a:gd name="T21" fmla="*/ 2147483646 h 1781"/>
                <a:gd name="T22" fmla="*/ 2147483646 w 1077"/>
                <a:gd name="T23" fmla="*/ 2147483646 h 1781"/>
                <a:gd name="T24" fmla="*/ 2147483646 w 1077"/>
                <a:gd name="T25" fmla="*/ 2147483646 h 1781"/>
                <a:gd name="T26" fmla="*/ 2147483646 w 1077"/>
                <a:gd name="T27" fmla="*/ 2147483646 h 1781"/>
                <a:gd name="T28" fmla="*/ 2147483646 w 1077"/>
                <a:gd name="T29" fmla="*/ 2147483646 h 1781"/>
                <a:gd name="T30" fmla="*/ 2147483646 w 1077"/>
                <a:gd name="T31" fmla="*/ 2147483646 h 1781"/>
                <a:gd name="T32" fmla="*/ 2147483646 w 1077"/>
                <a:gd name="T33" fmla="*/ 2147483646 h 1781"/>
                <a:gd name="T34" fmla="*/ 2147483646 w 1077"/>
                <a:gd name="T35" fmla="*/ 2147483646 h 1781"/>
                <a:gd name="T36" fmla="*/ 2147483646 w 1077"/>
                <a:gd name="T37" fmla="*/ 2147483646 h 1781"/>
                <a:gd name="T38" fmla="*/ 2147483646 w 1077"/>
                <a:gd name="T39" fmla="*/ 2147483646 h 1781"/>
                <a:gd name="T40" fmla="*/ 2147483646 w 1077"/>
                <a:gd name="T41" fmla="*/ 2147483646 h 1781"/>
                <a:gd name="T42" fmla="*/ 2147483646 w 1077"/>
                <a:gd name="T43" fmla="*/ 2147483646 h 1781"/>
                <a:gd name="T44" fmla="*/ 2147483646 w 1077"/>
                <a:gd name="T45" fmla="*/ 2147483646 h 1781"/>
                <a:gd name="T46" fmla="*/ 2147483646 w 1077"/>
                <a:gd name="T47" fmla="*/ 2147483646 h 1781"/>
                <a:gd name="T48" fmla="*/ 2147483646 w 1077"/>
                <a:gd name="T49" fmla="*/ 2147483646 h 1781"/>
                <a:gd name="T50" fmla="*/ 2147483646 w 1077"/>
                <a:gd name="T51" fmla="*/ 2147483646 h 1781"/>
                <a:gd name="T52" fmla="*/ 2147483646 w 1077"/>
                <a:gd name="T53" fmla="*/ 2147483646 h 1781"/>
                <a:gd name="T54" fmla="*/ 2147483646 w 1077"/>
                <a:gd name="T55" fmla="*/ 2147483646 h 1781"/>
                <a:gd name="T56" fmla="*/ 2147483646 w 1077"/>
                <a:gd name="T57" fmla="*/ 2147483646 h 1781"/>
                <a:gd name="T58" fmla="*/ 2147483646 w 1077"/>
                <a:gd name="T59" fmla="*/ 2147483646 h 1781"/>
                <a:gd name="T60" fmla="*/ 2147483646 w 1077"/>
                <a:gd name="T61" fmla="*/ 2147483646 h 1781"/>
                <a:gd name="T62" fmla="*/ 2147483646 w 1077"/>
                <a:gd name="T63" fmla="*/ 2147483646 h 1781"/>
                <a:gd name="T64" fmla="*/ 2147483646 w 1077"/>
                <a:gd name="T65" fmla="*/ 2147483646 h 1781"/>
                <a:gd name="T66" fmla="*/ 2147483646 w 1077"/>
                <a:gd name="T67" fmla="*/ 2147483646 h 1781"/>
                <a:gd name="T68" fmla="*/ 2147483646 w 1077"/>
                <a:gd name="T69" fmla="*/ 2147483646 h 1781"/>
                <a:gd name="T70" fmla="*/ 2147483646 w 1077"/>
                <a:gd name="T71" fmla="*/ 2147483646 h 1781"/>
                <a:gd name="T72" fmla="*/ 2147483646 w 1077"/>
                <a:gd name="T73" fmla="*/ 2147483646 h 1781"/>
                <a:gd name="T74" fmla="*/ 2147483646 w 1077"/>
                <a:gd name="T75" fmla="*/ 2147483646 h 1781"/>
                <a:gd name="T76" fmla="*/ 2147483646 w 1077"/>
                <a:gd name="T77" fmla="*/ 2147483646 h 1781"/>
                <a:gd name="T78" fmla="*/ 2147483646 w 1077"/>
                <a:gd name="T79" fmla="*/ 2147483646 h 1781"/>
                <a:gd name="T80" fmla="*/ 2147483646 w 1077"/>
                <a:gd name="T81" fmla="*/ 2147483646 h 1781"/>
                <a:gd name="T82" fmla="*/ 2147483646 w 1077"/>
                <a:gd name="T83" fmla="*/ 2147483646 h 1781"/>
                <a:gd name="T84" fmla="*/ 2147483646 w 1077"/>
                <a:gd name="T85" fmla="*/ 2147483646 h 1781"/>
                <a:gd name="T86" fmla="*/ 2147483646 w 1077"/>
                <a:gd name="T87" fmla="*/ 2147483646 h 1781"/>
                <a:gd name="T88" fmla="*/ 2147483646 w 1077"/>
                <a:gd name="T89" fmla="*/ 2147483646 h 1781"/>
                <a:gd name="T90" fmla="*/ 2147483646 w 1077"/>
                <a:gd name="T91" fmla="*/ 2147483646 h 1781"/>
                <a:gd name="T92" fmla="*/ 2147483646 w 1077"/>
                <a:gd name="T93" fmla="*/ 2147483646 h 1781"/>
                <a:gd name="T94" fmla="*/ 2147483646 w 1077"/>
                <a:gd name="T95" fmla="*/ 2147483646 h 1781"/>
                <a:gd name="T96" fmla="*/ 2147483646 w 1077"/>
                <a:gd name="T97" fmla="*/ 2147483646 h 1781"/>
                <a:gd name="T98" fmla="*/ 2147483646 w 1077"/>
                <a:gd name="T99" fmla="*/ 2147483646 h 1781"/>
                <a:gd name="T100" fmla="*/ 2147483646 w 1077"/>
                <a:gd name="T101" fmla="*/ 2147483646 h 1781"/>
                <a:gd name="T102" fmla="*/ 2147483646 w 1077"/>
                <a:gd name="T103" fmla="*/ 2147483646 h 1781"/>
                <a:gd name="T104" fmla="*/ 2147483646 w 1077"/>
                <a:gd name="T105" fmla="*/ 2147483646 h 1781"/>
                <a:gd name="T106" fmla="*/ 2147483646 w 1077"/>
                <a:gd name="T107" fmla="*/ 2147483646 h 1781"/>
                <a:gd name="T108" fmla="*/ 2147483646 w 1077"/>
                <a:gd name="T109" fmla="*/ 2147483646 h 1781"/>
                <a:gd name="T110" fmla="*/ 2147483646 w 1077"/>
                <a:gd name="T111" fmla="*/ 2147483646 h 1781"/>
                <a:gd name="T112" fmla="*/ 2147483646 w 1077"/>
                <a:gd name="T113" fmla="*/ 2147483646 h 1781"/>
                <a:gd name="T114" fmla="*/ 2147483646 w 1077"/>
                <a:gd name="T115" fmla="*/ 2147483646 h 17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77"/>
                <a:gd name="T175" fmla="*/ 0 h 1781"/>
                <a:gd name="T176" fmla="*/ 1077 w 1077"/>
                <a:gd name="T177" fmla="*/ 1781 h 178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rgbClr val="117A68">
                <a:alpha val="6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eaLnBrk="1" hangingPunct="1"/>
              <a:r>
                <a:rPr lang="en-US" altLang="zh-CN" sz="1200">
                  <a:sym typeface="Arial" panose="020B0604020202020204" pitchFamily="34" charset="0"/>
                </a:rPr>
                <a:t> </a:t>
              </a:r>
              <a:endParaRPr lang="en-US" altLang="zh-CN" sz="1200"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>
            <a:spLocks noChangeArrowheads="1"/>
          </p:cNvSpPr>
          <p:nvPr/>
        </p:nvSpPr>
        <p:spPr bwMode="auto">
          <a:xfrm>
            <a:off x="2309495" y="678180"/>
            <a:ext cx="27578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微软雅黑" panose="020B0503020204020204" charset="-122"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一、研究项目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>
            <p:custDataLst>
              <p:tags r:id="rId1"/>
            </p:custDataLst>
          </p:nvPr>
        </p:nvSpPr>
        <p:spPr>
          <a:xfrm>
            <a:off x="1305243" y="1628140"/>
            <a:ext cx="9581515" cy="8350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 fontAlgn="auto">
              <a:lnSpc>
                <a:spcPct val="150000"/>
              </a:lnSpc>
            </a:pPr>
            <a:r>
              <a:rPr 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2023</a:t>
            </a:r>
            <a:r>
              <a:rPr 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年世界乒乓球锦标赛</a:t>
            </a:r>
            <a:r>
              <a:rPr 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日至</a:t>
            </a:r>
            <a:r>
              <a:rPr 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28</a:t>
            </a:r>
            <a:r>
              <a:rPr 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日在南非德班举行。</a:t>
            </a:r>
            <a:endParaRPr lang="zh-CN" altLang="en-US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r="48663" b="66803"/>
          <a:stretch>
            <a:fillRect/>
          </a:stretch>
        </p:blipFill>
        <p:spPr>
          <a:xfrm flipH="1">
            <a:off x="-99695" y="0"/>
            <a:ext cx="2125980" cy="1835785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2005965" y="5006340"/>
            <a:ext cx="8180070" cy="73723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>
            <a:spAutoFit/>
          </a:bodyPr>
          <a:p>
            <a:pPr indent="0">
              <a:lnSpc>
                <a:spcPct val="150000"/>
              </a:lnSpc>
            </a:pPr>
            <a:r>
              <a:rPr 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请大家做</a:t>
            </a:r>
            <a:r>
              <a:rPr lang="zh-CN" sz="2800" b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小分析员</a:t>
            </a:r>
            <a:r>
              <a:rPr 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，研究同学们的</a:t>
            </a:r>
            <a:r>
              <a:rPr lang="zh-CN" sz="2800" b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体育运动</a:t>
            </a:r>
            <a:r>
              <a:rPr 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情况。</a:t>
            </a:r>
            <a:endParaRPr lang="zh-CN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4"/>
            </p:custDataLst>
          </p:nvPr>
        </p:nvGraphicFramePr>
        <p:xfrm>
          <a:off x="3295650" y="2506980"/>
          <a:ext cx="5600065" cy="22326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75005"/>
                <a:gridCol w="4925060"/>
              </a:tblGrid>
              <a:tr h="372110">
                <a:tc gridSpan="2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中国乒乓球队</a:t>
                      </a:r>
                      <a:endParaRPr lang="zh-CN" altLang="en-US"/>
                    </a:p>
                  </a:txBody>
                  <a:tcPr anchor="ctr" anchorCtr="0"/>
                </a:tc>
                <a:tc hMerge="1">
                  <a:tcPr anchor="ctr" anchorCtr="0"/>
                </a:tc>
              </a:tr>
              <a:tr h="37211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男单</a:t>
                      </a:r>
                      <a:endParaRPr lang="zh-CN" altLang="en-US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樊振东、马龙、王楚钦、梁靖崑、林高远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7211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女单</a:t>
                      </a: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孙颖莎、陈梦、王曼昱、王艺迪、陈幸同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7211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混双</a:t>
                      </a: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王楚钦/孙颖莎、林诗栋/蒯曼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7211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男双</a:t>
                      </a: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樊振东/王楚钦、林高远/林诗栋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  <a:tr h="37211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女双</a:t>
                      </a:r>
                      <a:endParaRPr lang="zh-CN" altLang="en-US" sz="18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800"/>
                        <a:t>孙颖莎/王曼昱、陈梦/王艺迪</a:t>
                      </a:r>
                      <a:endParaRPr lang="zh-CN" altLang="en-US" sz="1800"/>
                    </a:p>
                  </a:txBody>
                  <a:tcPr anchor="ctr" anchorCtr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>
            <a:spLocks noChangeArrowheads="1"/>
          </p:cNvSpPr>
          <p:nvPr/>
        </p:nvSpPr>
        <p:spPr bwMode="auto">
          <a:xfrm>
            <a:off x="2309495" y="678180"/>
            <a:ext cx="29641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微软雅黑" panose="020B0503020204020204" charset="-122"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二、提出假设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l="49696" r="4855" b="66803"/>
          <a:stretch>
            <a:fillRect/>
          </a:stretch>
        </p:blipFill>
        <p:spPr>
          <a:xfrm flipH="1">
            <a:off x="127000" y="224155"/>
            <a:ext cx="1882140" cy="1835785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661795" y="1506855"/>
            <a:ext cx="70853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7112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假设</a:t>
            </a:r>
            <a:r>
              <a:rPr lang="en-US" alt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：最喜欢乒乓球</a:t>
            </a:r>
            <a:r>
              <a:rPr lang="zh-CN" altLang="en-US" sz="280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体育活动项目。</a:t>
            </a:r>
            <a:endParaRPr lang="zh-CN" altLang="en-US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661795" y="2225040"/>
            <a:ext cx="70853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7112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假设</a:t>
            </a:r>
            <a:r>
              <a:rPr lang="en-US" alt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：喜欢的态度有助于体育运动。</a:t>
            </a:r>
            <a:endParaRPr lang="zh-CN" altLang="en-US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1661795" y="2943225"/>
            <a:ext cx="70853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7112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假设</a:t>
            </a:r>
            <a:r>
              <a:rPr lang="en-US" alt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：男女体育运动差异性大。</a:t>
            </a:r>
            <a:endParaRPr lang="zh-CN" altLang="en-US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661795" y="3512185"/>
            <a:ext cx="70853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7112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en-US" alt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……</a:t>
            </a:r>
            <a:endParaRPr lang="en-US" altLang="zh-CN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9375775" y="2534920"/>
            <a:ext cx="2790825" cy="43249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09495" y="678180"/>
            <a:ext cx="607822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微软雅黑" panose="020B0503020204020204" charset="-122"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三、数据分析方法及数据可视化表达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l="51429" t="66761" r="3122" b="42"/>
          <a:stretch>
            <a:fillRect/>
          </a:stretch>
        </p:blipFill>
        <p:spPr>
          <a:xfrm flipH="1">
            <a:off x="127000" y="224155"/>
            <a:ext cx="1882140" cy="1835785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702435" y="1626235"/>
            <a:ext cx="972121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数据分析：主要用于</a:t>
            </a:r>
            <a:r>
              <a:rPr lang="zh-CN" altLang="en-US" sz="2800" b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现状分析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原因分析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和</a:t>
            </a:r>
            <a:r>
              <a:rPr lang="zh-CN" altLang="en-US" sz="2800" b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预测分析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8" name="图片 17" descr="六象雷达图_#333333_128_2159928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125" y="1795145"/>
            <a:ext cx="540000" cy="540000"/>
          </a:xfrm>
          <a:prstGeom prst="rect">
            <a:avLst/>
          </a:prstGeom>
        </p:spPr>
      </p:pic>
      <p:graphicFrame>
        <p:nvGraphicFramePr>
          <p:cNvPr id="4" name="表格 3"/>
          <p:cNvGraphicFramePr/>
          <p:nvPr>
            <p:custDataLst>
              <p:tags r:id="rId6"/>
            </p:custDataLst>
          </p:nvPr>
        </p:nvGraphicFramePr>
        <p:xfrm>
          <a:off x="195580" y="2400300"/>
          <a:ext cx="11847830" cy="4349750"/>
        </p:xfrm>
        <a:graphic>
          <a:graphicData uri="http://schemas.openxmlformats.org/drawingml/2006/table">
            <a:tbl>
              <a:tblPr firstRow="1" bandRow="1">
                <a:tableStyleId>{C831E3FA-9F58-4114-9A53-2B1D743F1CD2}</a:tableStyleId>
              </a:tblPr>
              <a:tblGrid>
                <a:gridCol w="1697990"/>
                <a:gridCol w="1899285"/>
                <a:gridCol w="1965325"/>
                <a:gridCol w="5876925"/>
                <a:gridCol w="408305"/>
              </a:tblGrid>
              <a:tr h="4591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数据分析方法</a:t>
                      </a:r>
                      <a:endParaRPr lang="en-US" alt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定义</a:t>
                      </a:r>
                      <a:endParaRPr lang="en-US" alt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类型</a:t>
                      </a:r>
                      <a:endParaRPr lang="en-US" alt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应用</a:t>
                      </a:r>
                      <a:endParaRPr lang="en-US" alt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 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121920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对比分析法</a:t>
                      </a:r>
                      <a:endParaRPr 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（比较分析法）</a:t>
                      </a:r>
                      <a:endParaRPr lang="en-US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指两个或两个以上的数据进行比较，分析他们的差异。</a:t>
                      </a:r>
                      <a:endParaRPr lang="en-US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【</a:t>
                      </a: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横向对比</a:t>
                      </a: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】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在类似的或同类的事物之间进行比较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 </a:t>
                      </a:r>
                      <a:endParaRPr lang="en-US" altLang="en-US" sz="16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1"/>
                        <a:t>常结合使用</a:t>
                      </a:r>
                      <a:endParaRPr lang="en-US" altLang="en-US" sz="1600" b="1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C0"/>
                    </a:solidFill>
                  </a:tcPr>
                </a:tc>
              </a:tr>
              <a:tr h="1097915">
                <a:tc v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v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【</a:t>
                      </a: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纵向对比</a:t>
                      </a: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】</a:t>
                      </a:r>
                      <a:endParaRPr 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将相同事物的不同时期进行比较。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 </a:t>
                      </a:r>
                      <a:endParaRPr lang="en-US" altLang="en-US" sz="16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 v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</a:tcPr>
                </a:tc>
              </a:tr>
              <a:tr h="15735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平均分析法</a:t>
                      </a:r>
                      <a:endParaRPr lang="en-US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C0">
                        <a:alpha val="49020"/>
                      </a:srgbClr>
                    </a:solidFill>
                  </a:tcPr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运用计算平均值的方法，反映总体在一定时间、地点条件下某一数量特征的一般水平。</a:t>
                      </a:r>
                      <a:endParaRPr lang="en-US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C0">
                        <a:alpha val="49020"/>
                      </a:srgbClr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运用最多的是算术平均数</a:t>
                      </a:r>
                      <a:endParaRPr lang="en-US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E0E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/>
                        <a:t> </a:t>
                      </a:r>
                      <a:endParaRPr lang="en-US" altLang="en-US" sz="16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E0E0"/>
                    </a:solidFill>
                  </a:tcPr>
                </a:tc>
                <a:tc vMerge="1">
                  <a:tcPr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034405" y="4133850"/>
            <a:ext cx="5401310" cy="9899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035040" y="2942590"/>
            <a:ext cx="5400675" cy="10680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6035040" y="5493385"/>
            <a:ext cx="5455920" cy="876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09495" y="678180"/>
            <a:ext cx="607822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微软雅黑" panose="020B0503020204020204" charset="-122"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三、数据分析方法及数据可视化表达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l="51429" t="66761" r="3122" b="42"/>
          <a:stretch>
            <a:fillRect/>
          </a:stretch>
        </p:blipFill>
        <p:spPr>
          <a:xfrm flipH="1">
            <a:off x="127000" y="224155"/>
            <a:ext cx="1882140" cy="1835785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1478915" y="4093210"/>
            <a:ext cx="9721215" cy="2030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数据可视化表达：以</a:t>
            </a:r>
            <a:r>
              <a:rPr lang="zh-CN" altLang="en-US" sz="2800" b="0" u="sng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图形、图像和动画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等方式更加</a:t>
            </a:r>
            <a:r>
              <a:rPr lang="zh-CN" altLang="en-US" sz="2800" b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直观生动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地呈现数据及数据分析结果，揭示数据之间的关系、趋势和规律等的表达方式。</a:t>
            </a:r>
            <a:endParaRPr lang="zh-CN" altLang="en-US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7" name="图片 16" descr="极坐标堆叠_#333333_128_2159928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607" y="4330700"/>
            <a:ext cx="467995" cy="4679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4050" y="1930400"/>
            <a:ext cx="3358515" cy="199199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3970" y="1901825"/>
            <a:ext cx="5389245" cy="96075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3335" y="3151505"/>
            <a:ext cx="5389880" cy="7708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l="51429" t="66761" r="3122" b="42"/>
          <a:stretch>
            <a:fillRect/>
          </a:stretch>
        </p:blipFill>
        <p:spPr>
          <a:xfrm flipH="1">
            <a:off x="127000" y="224155"/>
            <a:ext cx="1882140" cy="1835785"/>
          </a:xfrm>
          <a:prstGeom prst="rect">
            <a:avLst/>
          </a:prstGeom>
        </p:spPr>
      </p:pic>
      <p:sp>
        <p:nvSpPr>
          <p:cNvPr id="10" name="文本框 20"/>
          <p:cNvSpPr txBox="1">
            <a:spLocks noChangeArrowheads="1"/>
          </p:cNvSpPr>
          <p:nvPr/>
        </p:nvSpPr>
        <p:spPr bwMode="auto">
          <a:xfrm>
            <a:off x="2309495" y="678180"/>
            <a:ext cx="607822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微软雅黑" panose="020B0503020204020204" charset="-122"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三、数据分析方法及数据可视化表达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3"/>
            </p:custDataLst>
          </p:nvPr>
        </p:nvGraphicFramePr>
        <p:xfrm>
          <a:off x="1103630" y="2037080"/>
          <a:ext cx="9984740" cy="4048125"/>
        </p:xfrm>
        <a:graphic>
          <a:graphicData uri="http://schemas.openxmlformats.org/drawingml/2006/table">
            <a:tbl>
              <a:tblPr firstRow="1" lastRow="1">
                <a:tableStyleId>{92035E39-A97B-4AD6-A3AF-86644779A598}</a:tableStyleId>
              </a:tblPr>
              <a:tblGrid>
                <a:gridCol w="2882900"/>
                <a:gridCol w="2367280"/>
                <a:gridCol w="2367280"/>
                <a:gridCol w="2367280"/>
              </a:tblGrid>
              <a:tr h="7080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图表的适用情境</a:t>
                      </a:r>
                      <a:endParaRPr lang="en-US" alt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vert="horz" anchor="ctr" anchorCtr="0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饼图</a:t>
                      </a:r>
                      <a:endParaRPr lang="en-US" alt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vert="horz" anchor="ctr" anchorCtr="0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柱形图</a:t>
                      </a:r>
                      <a:endParaRPr lang="en-US" alt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vert="horz" anchor="ctr" anchorCtr="0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bg1"/>
                          </a:solidFill>
                        </a:rPr>
                        <a:t>折线图</a:t>
                      </a:r>
                      <a:endParaRPr lang="en-US" alt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0" marB="0" vert="horz" anchor="ctr" anchorCtr="0"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88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整体——部分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√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√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 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88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数据间比较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 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√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 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88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走势、趋势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 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√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√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88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数据频次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 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√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√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488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数据间关系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 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/>
                        <a:t>√</a:t>
                      </a: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8953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/>
                        <a:t>应用效果</a:t>
                      </a:r>
                      <a:endParaRPr lang="zh-CN" altLang="en-US" sz="2000"/>
                    </a:p>
                  </a:txBody>
                  <a:tcPr marL="68580" marR="68580" marT="0" marB="0" vert="horz" anchor="ctr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2000"/>
                    </a:p>
                  </a:txBody>
                  <a:tcPr marL="68580" marR="68580" marT="0" marB="0" vert="horz" anchor="ctr" anchorCtr="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9086215" y="1262380"/>
            <a:ext cx="18643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【活动1】</a:t>
            </a:r>
            <a:endParaRPr lang="zh-CN" altLang="en-US" sz="2800" b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 descr="柱形图_#333333_128_202652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6930" y="5233670"/>
            <a:ext cx="720000" cy="720000"/>
          </a:xfrm>
          <a:prstGeom prst="rect">
            <a:avLst/>
          </a:prstGeom>
        </p:spPr>
      </p:pic>
      <p:pic>
        <p:nvPicPr>
          <p:cNvPr id="8" name="图片 7" descr="折线图_#333333_128_202652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3575" y="5290820"/>
            <a:ext cx="720000" cy="720000"/>
          </a:xfrm>
          <a:prstGeom prst="rect">
            <a:avLst/>
          </a:prstGeom>
        </p:spPr>
      </p:pic>
      <p:pic>
        <p:nvPicPr>
          <p:cNvPr id="9" name="图片 8" descr="数据分析饼图_#333333_128_202652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9650" y="5290820"/>
            <a:ext cx="720000" cy="72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09495" y="678180"/>
            <a:ext cx="607822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微软雅黑" panose="020B0503020204020204" charset="-122"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三、数据分析方法及数据可视化表达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l="51429" t="66761" r="3122" b="42"/>
          <a:stretch>
            <a:fillRect/>
          </a:stretch>
        </p:blipFill>
        <p:spPr>
          <a:xfrm flipH="1">
            <a:off x="127000" y="224155"/>
            <a:ext cx="1882140" cy="1835785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1791335" y="1944370"/>
            <a:ext cx="70853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711200" algn="l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假设</a:t>
            </a:r>
            <a:r>
              <a:rPr lang="en-US" alt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：最喜欢乒乓球</a:t>
            </a:r>
            <a:r>
              <a:rPr lang="zh-CN" altLang="en-US" sz="280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体育活动项目。</a:t>
            </a:r>
            <a:endParaRPr lang="zh-CN" altLang="en-US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791335" y="3030855"/>
            <a:ext cx="70853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711200" algn="l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假设</a:t>
            </a:r>
            <a:r>
              <a:rPr lang="en-US" alt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：喜欢的态度有助于体育运动。</a:t>
            </a:r>
            <a:endParaRPr lang="zh-CN" altLang="en-US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791335" y="4117340"/>
            <a:ext cx="70853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711200" algn="l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假设</a:t>
            </a:r>
            <a:r>
              <a:rPr lang="en-US" altLang="zh-CN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2800" b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：男女体育运动差异性大。</a:t>
            </a:r>
            <a:endParaRPr lang="zh-CN" altLang="en-US" sz="2800" b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4" name="图片 103"/>
          <p:cNvPicPr/>
          <p:nvPr>
            <p:custDataLst>
              <p:tags r:id="rId7"/>
            </p:custDataLst>
          </p:nvPr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022"/>
          <a:stretch>
            <a:fillRect/>
          </a:stretch>
        </p:blipFill>
        <p:spPr>
          <a:xfrm>
            <a:off x="8387715" y="4349750"/>
            <a:ext cx="2605405" cy="2346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圆角矩形 50"/>
          <p:cNvSpPr/>
          <p:nvPr>
            <p:custDataLst>
              <p:tags r:id="rId1"/>
            </p:custDataLst>
          </p:nvPr>
        </p:nvSpPr>
        <p:spPr>
          <a:xfrm>
            <a:off x="274320" y="4271381"/>
            <a:ext cx="5472000" cy="79838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20"/>
          <p:cNvSpPr txBox="1">
            <a:spLocks noChangeArrowheads="1"/>
          </p:cNvSpPr>
          <p:nvPr/>
        </p:nvSpPr>
        <p:spPr bwMode="auto">
          <a:xfrm>
            <a:off x="2309495" y="678180"/>
            <a:ext cx="37865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微软雅黑" panose="020B0503020204020204" charset="-122"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四、数据分析报告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l="2361" t="31853" r="52190" b="34950"/>
          <a:stretch>
            <a:fillRect/>
          </a:stretch>
        </p:blipFill>
        <p:spPr>
          <a:xfrm flipH="1">
            <a:off x="127000" y="224155"/>
            <a:ext cx="1882140" cy="1835785"/>
          </a:xfrm>
          <a:prstGeom prst="rect">
            <a:avLst/>
          </a:prstGeom>
        </p:spPr>
      </p:pic>
      <p:cxnSp>
        <p:nvCxnSpPr>
          <p:cNvPr id="27" name="直接箭头连接符 26"/>
          <p:cNvCxnSpPr/>
          <p:nvPr>
            <p:custDataLst>
              <p:tags r:id="rId4"/>
            </p:custDataLst>
          </p:nvPr>
        </p:nvCxnSpPr>
        <p:spPr>
          <a:xfrm>
            <a:off x="6330094" y="1714500"/>
            <a:ext cx="11381" cy="4545965"/>
          </a:xfrm>
          <a:prstGeom prst="straightConnector1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曲线连接符 27"/>
          <p:cNvCxnSpPr/>
          <p:nvPr>
            <p:custDataLst>
              <p:tags r:id="rId5"/>
            </p:custDataLst>
          </p:nvPr>
        </p:nvCxnSpPr>
        <p:spPr>
          <a:xfrm rot="16200000" flipH="1">
            <a:off x="5735292" y="3580801"/>
            <a:ext cx="597797" cy="597743"/>
          </a:xfrm>
          <a:prstGeom prst="curvedConnector3">
            <a:avLst>
              <a:gd name="adj1" fmla="val 499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曲线连接符 28"/>
          <p:cNvCxnSpPr/>
          <p:nvPr>
            <p:custDataLst>
              <p:tags r:id="rId6"/>
            </p:custDataLst>
          </p:nvPr>
        </p:nvCxnSpPr>
        <p:spPr>
          <a:xfrm rot="16200000">
            <a:off x="6336084" y="4251616"/>
            <a:ext cx="597797" cy="597743"/>
          </a:xfrm>
          <a:prstGeom prst="curvedConnector3">
            <a:avLst>
              <a:gd name="adj1" fmla="val 499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29"/>
          <p:cNvSpPr/>
          <p:nvPr>
            <p:custDataLst>
              <p:tags r:id="rId7"/>
            </p:custDataLst>
          </p:nvPr>
        </p:nvSpPr>
        <p:spPr>
          <a:xfrm>
            <a:off x="769620" y="2326618"/>
            <a:ext cx="4916554" cy="79838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>
            <p:custDataLst>
              <p:tags r:id="rId8"/>
            </p:custDataLst>
          </p:nvPr>
        </p:nvSpPr>
        <p:spPr>
          <a:xfrm>
            <a:off x="803763" y="2281099"/>
            <a:ext cx="4864441" cy="798389"/>
          </a:xfrm>
          <a:prstGeom prst="roundRect">
            <a:avLst>
              <a:gd name="adj" fmla="val 50000"/>
            </a:avLst>
          </a:prstGeom>
          <a:solidFill>
            <a:srgbClr val="EF2E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>
            <p:custDataLst>
              <p:tags r:id="rId9"/>
            </p:custDataLst>
          </p:nvPr>
        </p:nvSpPr>
        <p:spPr>
          <a:xfrm>
            <a:off x="424180" y="2408555"/>
            <a:ext cx="4552950" cy="5435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lvl="0" indent="0" algn="r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zh-CN" altLang="en-US" sz="2000" spc="1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是项目研究结果的展示</a:t>
            </a:r>
            <a:endParaRPr lang="zh-CN" altLang="en-US" sz="2000" spc="1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椭圆 32"/>
          <p:cNvSpPr/>
          <p:nvPr>
            <p:custDataLst>
              <p:tags r:id="rId10"/>
            </p:custDataLst>
          </p:nvPr>
        </p:nvSpPr>
        <p:spPr>
          <a:xfrm>
            <a:off x="5244115" y="2360758"/>
            <a:ext cx="658296" cy="658237"/>
          </a:xfrm>
          <a:prstGeom prst="ellipse">
            <a:avLst/>
          </a:prstGeom>
          <a:solidFill>
            <a:srgbClr val="CD1F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>
            <p:custDataLst>
              <p:tags r:id="rId11"/>
            </p:custDataLst>
          </p:nvPr>
        </p:nvSpPr>
        <p:spPr>
          <a:xfrm>
            <a:off x="5290837" y="2341592"/>
            <a:ext cx="658296" cy="658237"/>
          </a:xfrm>
          <a:prstGeom prst="ellipse">
            <a:avLst/>
          </a:prstGeom>
          <a:solidFill>
            <a:srgbClr val="FFC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5" name="文本框 34"/>
          <p:cNvSpPr txBox="1"/>
          <p:nvPr>
            <p:custDataLst>
              <p:tags r:id="rId12"/>
            </p:custDataLst>
          </p:nvPr>
        </p:nvSpPr>
        <p:spPr>
          <a:xfrm>
            <a:off x="5303416" y="2482942"/>
            <a:ext cx="658895" cy="37613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/>
            <a:r>
              <a:rPr lang="en-US" altLang="zh-CN" sz="2000" spc="300">
                <a:ln w="63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noFill/>
                <a:latin typeface="思源黑体 CN Heavy" panose="020B0A00000000000000" charset="-122"/>
                <a:ea typeface="思源黑体 CN Heavy" panose="020B0A00000000000000" charset="-122"/>
              </a:rPr>
              <a:t>01</a:t>
            </a:r>
            <a:endParaRPr lang="en-US" altLang="zh-CN" sz="2000" spc="300"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noFill/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50" name="文本框 49"/>
          <p:cNvSpPr txBox="1"/>
          <p:nvPr>
            <p:custDataLst>
              <p:tags r:id="rId13"/>
            </p:custDataLst>
          </p:nvPr>
        </p:nvSpPr>
        <p:spPr>
          <a:xfrm>
            <a:off x="5321386" y="2482942"/>
            <a:ext cx="658895" cy="37613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/>
            <a:r>
              <a:rPr lang="en-US" altLang="zh-CN" sz="2000" spc="300">
                <a:solidFill>
                  <a:schemeClr val="accent1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01</a:t>
            </a:r>
            <a:endParaRPr lang="en-US" altLang="zh-CN" sz="2000" spc="300">
              <a:solidFill>
                <a:schemeClr val="accent1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52" name="圆角矩形 51"/>
          <p:cNvSpPr/>
          <p:nvPr>
            <p:custDataLst>
              <p:tags r:id="rId14"/>
            </p:custDataLst>
          </p:nvPr>
        </p:nvSpPr>
        <p:spPr>
          <a:xfrm>
            <a:off x="302895" y="4225925"/>
            <a:ext cx="5429250" cy="798195"/>
          </a:xfrm>
          <a:prstGeom prst="roundRect">
            <a:avLst>
              <a:gd name="adj" fmla="val 50000"/>
            </a:avLst>
          </a:prstGeom>
          <a:solidFill>
            <a:srgbClr val="DB5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>
            <p:custDataLst>
              <p:tags r:id="rId15"/>
            </p:custDataLst>
          </p:nvPr>
        </p:nvSpPr>
        <p:spPr>
          <a:xfrm>
            <a:off x="279400" y="4353560"/>
            <a:ext cx="4926330" cy="5435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lvl="0" indent="0" algn="r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zh-CN" altLang="en-US" sz="2000" spc="1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展现数据分析起因、过程、结果、建议</a:t>
            </a:r>
            <a:endParaRPr lang="zh-CN" altLang="en-US" sz="2000" spc="1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4" name="椭圆 53"/>
          <p:cNvSpPr/>
          <p:nvPr>
            <p:custDataLst>
              <p:tags r:id="rId16"/>
            </p:custDataLst>
          </p:nvPr>
        </p:nvSpPr>
        <p:spPr>
          <a:xfrm>
            <a:off x="5307615" y="4305520"/>
            <a:ext cx="658296" cy="65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椭圆 54"/>
          <p:cNvSpPr/>
          <p:nvPr>
            <p:custDataLst>
              <p:tags r:id="rId17"/>
            </p:custDataLst>
          </p:nvPr>
        </p:nvSpPr>
        <p:spPr>
          <a:xfrm>
            <a:off x="5354337" y="4286354"/>
            <a:ext cx="658296" cy="65823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>
            <p:custDataLst>
              <p:tags r:id="rId18"/>
            </p:custDataLst>
          </p:nvPr>
        </p:nvSpPr>
        <p:spPr>
          <a:xfrm>
            <a:off x="5366916" y="4427704"/>
            <a:ext cx="658895" cy="37613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/>
            <a:r>
              <a:rPr lang="en-US" altLang="zh-CN" sz="2000" spc="300">
                <a:ln w="6350">
                  <a:solidFill>
                    <a:schemeClr val="accent3">
                      <a:lumMod val="40000"/>
                      <a:lumOff val="60000"/>
                    </a:schemeClr>
                  </a:solidFill>
                </a:ln>
                <a:noFill/>
                <a:latin typeface="思源黑体 CN Heavy" panose="020B0A00000000000000" charset="-122"/>
                <a:ea typeface="思源黑体 CN Heavy" panose="020B0A00000000000000" charset="-122"/>
              </a:rPr>
              <a:t>03</a:t>
            </a:r>
            <a:endParaRPr lang="en-US" altLang="zh-CN" sz="2000" spc="300">
              <a:ln w="6350">
                <a:solidFill>
                  <a:schemeClr val="accent3">
                    <a:lumMod val="40000"/>
                    <a:lumOff val="60000"/>
                  </a:schemeClr>
                </a:solidFill>
              </a:ln>
              <a:noFill/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57" name="文本框 56"/>
          <p:cNvSpPr txBox="1"/>
          <p:nvPr>
            <p:custDataLst>
              <p:tags r:id="rId19"/>
            </p:custDataLst>
          </p:nvPr>
        </p:nvSpPr>
        <p:spPr>
          <a:xfrm>
            <a:off x="5381292" y="4427704"/>
            <a:ext cx="658895" cy="37613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/>
            <a:r>
              <a:rPr lang="en-US" altLang="zh-CN" sz="2000" spc="300">
                <a:solidFill>
                  <a:schemeClr val="accent3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03</a:t>
            </a:r>
            <a:endParaRPr lang="en-US" altLang="zh-CN" sz="2000" spc="300">
              <a:solidFill>
                <a:schemeClr val="accent3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58" name="圆角矩形 57"/>
          <p:cNvSpPr/>
          <p:nvPr>
            <p:custDataLst>
              <p:tags r:id="rId20"/>
            </p:custDataLst>
          </p:nvPr>
        </p:nvSpPr>
        <p:spPr>
          <a:xfrm flipH="1">
            <a:off x="6976410" y="3054931"/>
            <a:ext cx="4916554" cy="79838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>
            <p:custDataLst>
              <p:tags r:id="rId21"/>
            </p:custDataLst>
          </p:nvPr>
        </p:nvSpPr>
        <p:spPr>
          <a:xfrm flipH="1">
            <a:off x="6994380" y="3003422"/>
            <a:ext cx="4864441" cy="798389"/>
          </a:xfrm>
          <a:prstGeom prst="roundRect">
            <a:avLst>
              <a:gd name="adj" fmla="val 50000"/>
            </a:avLst>
          </a:prstGeom>
          <a:solidFill>
            <a:srgbClr val="FDBE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>
            <p:custDataLst>
              <p:tags r:id="rId22"/>
            </p:custDataLst>
          </p:nvPr>
        </p:nvSpPr>
        <p:spPr>
          <a:xfrm flipH="1">
            <a:off x="7433945" y="3131185"/>
            <a:ext cx="4552950" cy="5435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lvl="0" indent="0" algn="l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zh-CN" altLang="en-US" sz="20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是数据分析结论的有效承载形式</a:t>
            </a:r>
            <a:endParaRPr lang="zh-CN" altLang="en-US" sz="2000" spc="15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" name="椭圆 60"/>
          <p:cNvSpPr/>
          <p:nvPr>
            <p:custDataLst>
              <p:tags r:id="rId23"/>
            </p:custDataLst>
          </p:nvPr>
        </p:nvSpPr>
        <p:spPr>
          <a:xfrm flipH="1">
            <a:off x="6760173" y="3083081"/>
            <a:ext cx="658296" cy="658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2" name="椭圆 61"/>
          <p:cNvSpPr/>
          <p:nvPr>
            <p:custDataLst>
              <p:tags r:id="rId24"/>
            </p:custDataLst>
          </p:nvPr>
        </p:nvSpPr>
        <p:spPr>
          <a:xfrm flipH="1">
            <a:off x="6713451" y="3063915"/>
            <a:ext cx="658296" cy="65823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3" name="文本框 62"/>
          <p:cNvSpPr txBox="1"/>
          <p:nvPr>
            <p:custDataLst>
              <p:tags r:id="rId25"/>
            </p:custDataLst>
          </p:nvPr>
        </p:nvSpPr>
        <p:spPr>
          <a:xfrm flipH="1">
            <a:off x="6729624" y="3205265"/>
            <a:ext cx="658895" cy="37613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/>
            <a:r>
              <a:rPr lang="en-US" altLang="zh-CN" sz="2000" spc="300">
                <a:ln w="63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noFill/>
                <a:latin typeface="思源黑体 CN Heavy" panose="020B0A00000000000000" charset="-122"/>
                <a:ea typeface="思源黑体 CN Heavy" panose="020B0A00000000000000" charset="-122"/>
              </a:rPr>
              <a:t>02</a:t>
            </a:r>
            <a:endParaRPr lang="en-US" altLang="zh-CN" sz="2000" spc="300"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noFill/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64" name="文本框 63"/>
          <p:cNvSpPr txBox="1"/>
          <p:nvPr>
            <p:custDataLst>
              <p:tags r:id="rId26"/>
            </p:custDataLst>
          </p:nvPr>
        </p:nvSpPr>
        <p:spPr>
          <a:xfrm flipH="1">
            <a:off x="6712852" y="3205265"/>
            <a:ext cx="658895" cy="37613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/>
            <a:r>
              <a:rPr lang="en-US" altLang="zh-CN" sz="2000" spc="300">
                <a:solidFill>
                  <a:schemeClr val="accent2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02</a:t>
            </a:r>
            <a:endParaRPr lang="en-US" altLang="zh-CN" sz="2000" spc="300">
              <a:solidFill>
                <a:schemeClr val="accent2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65" name="圆角矩形 64"/>
          <p:cNvSpPr/>
          <p:nvPr>
            <p:custDataLst>
              <p:tags r:id="rId27"/>
            </p:custDataLst>
          </p:nvPr>
        </p:nvSpPr>
        <p:spPr>
          <a:xfrm flipH="1">
            <a:off x="6987791" y="4786470"/>
            <a:ext cx="4916554" cy="79838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圆角矩形 65"/>
          <p:cNvSpPr/>
          <p:nvPr>
            <p:custDataLst>
              <p:tags r:id="rId28"/>
            </p:custDataLst>
          </p:nvPr>
        </p:nvSpPr>
        <p:spPr>
          <a:xfrm flipH="1">
            <a:off x="7005761" y="4752930"/>
            <a:ext cx="4864441" cy="798389"/>
          </a:xfrm>
          <a:prstGeom prst="roundRect">
            <a:avLst>
              <a:gd name="adj" fmla="val 50000"/>
            </a:avLst>
          </a:prstGeom>
          <a:solidFill>
            <a:srgbClr val="B632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>
            <p:custDataLst>
              <p:tags r:id="rId29"/>
            </p:custDataLst>
          </p:nvPr>
        </p:nvSpPr>
        <p:spPr>
          <a:xfrm flipH="1">
            <a:off x="7014845" y="4880610"/>
            <a:ext cx="4895850" cy="5435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lvl="0" indent="0" algn="r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SzPct val="100000"/>
            </a:pPr>
            <a:r>
              <a:rPr lang="zh-CN" altLang="en-US" sz="2000" spc="15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为决策者提供科学、严谨的决策依据</a:t>
            </a:r>
            <a:endParaRPr lang="zh-CN" altLang="en-US" sz="2000" spc="15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椭圆 67"/>
          <p:cNvSpPr/>
          <p:nvPr>
            <p:custDataLst>
              <p:tags r:id="rId30"/>
            </p:custDataLst>
          </p:nvPr>
        </p:nvSpPr>
        <p:spPr>
          <a:xfrm flipH="1">
            <a:off x="6771554" y="4832589"/>
            <a:ext cx="658296" cy="6582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9" name="椭圆 68"/>
          <p:cNvSpPr/>
          <p:nvPr>
            <p:custDataLst>
              <p:tags r:id="rId31"/>
            </p:custDataLst>
          </p:nvPr>
        </p:nvSpPr>
        <p:spPr>
          <a:xfrm flipH="1">
            <a:off x="6724832" y="4813423"/>
            <a:ext cx="658296" cy="658237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>
            <p:custDataLst>
              <p:tags r:id="rId32"/>
            </p:custDataLst>
          </p:nvPr>
        </p:nvSpPr>
        <p:spPr>
          <a:xfrm flipH="1">
            <a:off x="6712852" y="4954773"/>
            <a:ext cx="658895" cy="37613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/>
            <a:r>
              <a:rPr lang="en-US" altLang="zh-CN" sz="2000" spc="300">
                <a:ln w="6350">
                  <a:solidFill>
                    <a:schemeClr val="accent6"/>
                  </a:solidFill>
                </a:ln>
                <a:noFill/>
                <a:latin typeface="思源黑体 CN Heavy" panose="020B0A00000000000000" charset="-122"/>
                <a:ea typeface="思源黑体 CN Heavy" panose="020B0A00000000000000" charset="-122"/>
              </a:rPr>
              <a:t>04</a:t>
            </a:r>
            <a:endParaRPr lang="en-US" altLang="zh-CN" sz="2000" spc="300">
              <a:ln w="6350">
                <a:solidFill>
                  <a:schemeClr val="accent6"/>
                </a:solidFill>
              </a:ln>
              <a:noFill/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sp>
        <p:nvSpPr>
          <p:cNvPr id="71" name="文本框 70"/>
          <p:cNvSpPr txBox="1"/>
          <p:nvPr>
            <p:custDataLst>
              <p:tags r:id="rId33"/>
            </p:custDataLst>
          </p:nvPr>
        </p:nvSpPr>
        <p:spPr>
          <a:xfrm flipH="1">
            <a:off x="6724233" y="4954773"/>
            <a:ext cx="658895" cy="376135"/>
          </a:xfrm>
          <a:prstGeom prst="rect">
            <a:avLst/>
          </a:prstGeom>
          <a:noFill/>
        </p:spPr>
        <p:txBody>
          <a:bodyPr wrap="square" bIns="0" rtlCol="0">
            <a:normAutofit/>
          </a:bodyPr>
          <a:p>
            <a:pPr algn="ctr"/>
            <a:r>
              <a:rPr lang="en-US" altLang="zh-CN" sz="2000" spc="300">
                <a:solidFill>
                  <a:schemeClr val="accent3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04</a:t>
            </a:r>
            <a:endParaRPr lang="en-US" altLang="zh-CN" sz="2000" spc="300">
              <a:solidFill>
                <a:schemeClr val="accent3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</p:spTree>
    <p:custDataLst>
      <p:tags r:id="rId3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0"/>
          <p:cNvSpPr txBox="1">
            <a:spLocks noChangeArrowheads="1"/>
          </p:cNvSpPr>
          <p:nvPr/>
        </p:nvSpPr>
        <p:spPr bwMode="auto">
          <a:xfrm>
            <a:off x="2309495" y="678180"/>
            <a:ext cx="37865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1219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微软雅黑" panose="020B0503020204020204" charset="-122"/>
              <a:buNone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四、数据分析报告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9231630" y="1043305"/>
            <a:ext cx="18643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28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【活动</a:t>
            </a:r>
            <a:r>
              <a:rPr lang="en-US" altLang="zh-CN" sz="28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endParaRPr lang="zh-CN" altLang="en-US" sz="2800" b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EFF4FB">
                  <a:alpha val="100000"/>
                </a:srgbClr>
              </a:clrFrom>
              <a:clrTo>
                <a:srgbClr val="EFF4FB">
                  <a:alpha val="100000"/>
                  <a:alpha val="0"/>
                </a:srgbClr>
              </a:clrTo>
            </a:clrChange>
          </a:blip>
          <a:srcRect l="2361" t="31853" r="52190" b="34950"/>
          <a:stretch>
            <a:fillRect/>
          </a:stretch>
        </p:blipFill>
        <p:spPr>
          <a:xfrm flipH="1">
            <a:off x="127000" y="224155"/>
            <a:ext cx="1882140" cy="18357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t="579"/>
          <a:stretch>
            <a:fillRect/>
          </a:stretch>
        </p:blipFill>
        <p:spPr>
          <a:xfrm>
            <a:off x="3854768" y="1130300"/>
            <a:ext cx="4482465" cy="5588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BEAUTIFY_FLAG" val=""/>
  <p:tag name="KSO_WM_UNIT_PLACING_PICTURE_USER_VIEWPORT" val="{&quot;height&quot;:2891,&quot;width&quot;:3348}"/>
</p:tagLst>
</file>

<file path=ppt/tags/tag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TABLE_BEAUTIFY" val="smartTable{7e9ce1d5-7389-4ca1-aa7b-9c4dbbda66fa}"/>
  <p:tag name="TABLE_ENDDRAG_ORIGIN_RECT" val="932*387"/>
  <p:tag name="TABLE_ENDDRAG_RECT" val="9*140*932*387"/>
  <p:tag name="KSO_WM_UNIT_PLACING_PICTURE_USER_VIEWPORT" val="{&quot;height&quot;:8305,&quot;width&quot;:18658}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BEAUTIFY_FLAG" val=""/>
  <p:tag name="KSO_WM_UNIT_PLACING_PICTURE_USER_VIEWPORT" val="{&quot;height&quot;:2891,&quot;width&quot;:3348}"/>
</p:tagLst>
</file>

<file path=ppt/tags/tag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.xml><?xml version="1.0" encoding="utf-8"?>
<p:tagLst xmlns:p="http://schemas.openxmlformats.org/presentationml/2006/main">
  <p:tag name="KSO_WM_BEAUTIFY_FLAG" val=""/>
  <p:tag name="KSO_WM_UNIT_PLACING_PICTURE_USER_VIEWPORT" val="{&quot;height&quot;:2891,&quot;width&quot;:3348}"/>
</p:tagLst>
</file>

<file path=ppt/tags/tag21.xml><?xml version="1.0" encoding="utf-8"?>
<p:tagLst xmlns:p="http://schemas.openxmlformats.org/presentationml/2006/main">
  <p:tag name="KSO_WM_UNIT_TABLE_BEAUTIFY" val="smartTable{7c28920a-d824-4cca-9ea3-1716fb11e12b}"/>
  <p:tag name="TABLE_ENDDRAG_ORIGIN_RECT" val="786*361"/>
  <p:tag name="TABLE_ENDDRAG_RECT" val="92*161*786*361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BEAUTIFY_FLAG" val=""/>
  <p:tag name="KSO_WM_UNIT_PLACING_PICTURE_USER_VIEWPORT" val="{&quot;height&quot;:2891,&quot;width&quot;:3348}"/>
</p:tagLst>
</file>

<file path=ppt/tags/tag2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27974_4*l_h_i*1_3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LINE_FORE_SCHEMECOLOR_INDEX" val="7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.xml><?xml version="1.0" encoding="utf-8"?>
<p:tagLst xmlns:p="http://schemas.openxmlformats.org/presentationml/2006/main">
  <p:tag name="KSO_WM_BEAUTIFY_FLAG" val=""/>
  <p:tag name="KSO_WM_UNIT_PLACING_PICTURE_USER_VIEWPORT" val="{&quot;height&quot;:2891,&quot;width&quot;:3348}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227974_4*l_i*1_1"/>
  <p:tag name="KSO_WM_TEMPLATE_CATEGORY" val="diagram"/>
  <p:tag name="KSO_WM_TEMPLATE_INDEX" val="20227974"/>
  <p:tag name="KSO_WM_UNIT_LAYERLEVEL" val="1_1"/>
  <p:tag name="KSO_WM_TAG_VERSION" val="1.0"/>
  <p:tag name="KSO_WM_BEAUTIFY_FLAG" val="#wm#"/>
  <p:tag name="KSO_WM_UNIT_LINE_FORE_SCHEMECOLOR_INDEX" val="5"/>
  <p:tag name="KSO_WM_UNIT_LINE_FILL_TYPE" val="2"/>
  <p:tag name="KSO_WM_UNIT_USESOURCEFORMAT_APPLY" val="0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227974_4*l_i*1_2"/>
  <p:tag name="KSO_WM_TEMPLATE_CATEGORY" val="diagram"/>
  <p:tag name="KSO_WM_TEMPLATE_INDEX" val="20227974"/>
  <p:tag name="KSO_WM_UNIT_LAYERLEVEL" val="1_1"/>
  <p:tag name="KSO_WM_TAG_VERSION" val="1.0"/>
  <p:tag name="KSO_WM_BEAUTIFY_FLAG" val="#wm#"/>
  <p:tag name="KSO_WM_UNIT_LINE_FORE_SCHEMECOLOR_INDEX" val="5"/>
  <p:tag name="KSO_WM_UNIT_LINE_FILL_TYPE" val="2"/>
  <p:tag name="KSO_WM_UNIT_USESOURCEFORMAT_APPLY" val="0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227974_4*l_i*1_3"/>
  <p:tag name="KSO_WM_TEMPLATE_CATEGORY" val="diagram"/>
  <p:tag name="KSO_WM_TEMPLATE_INDEX" val="20227974"/>
  <p:tag name="KSO_WM_UNIT_LAYERLEVEL" val="1_1"/>
  <p:tag name="KSO_WM_TAG_VERSION" val="1.0"/>
  <p:tag name="KSO_WM_BEAUTIFY_FLAG" val="#wm#"/>
  <p:tag name="KSO_WM_UNIT_LINE_FORE_SCHEMECOLOR_INDEX" val="5"/>
  <p:tag name="KSO_WM_UNIT_LINE_FILL_TYPE" val="2"/>
  <p:tag name="KSO_WM_UNIT_USESOURCEFORMAT_APPLY" val="0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27974_4*l_h_i*1_1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27974_4*l_h_i*1_1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6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27974_4*l_h_f*1_1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0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1_2"/>
  <p:tag name="KSO_WM_UNIT_ID" val="diagram20227974_4*l_h_i*1_1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1_1"/>
  <p:tag name="KSO_WM_UNIT_ID" val="diagram20227974_4*l_h_i*1_1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6"/>
  <p:tag name="KSO_WM_UNIT_TEXT_FILL_TYPE" val="1"/>
  <p:tag name="KSO_WM_UNIT_USESOURCEFORMAT_APPLY" val="0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ID" val="diagram20227974_4*l_h_i*1_1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ORE_SCHEMECOLOR_INDEX" val="6"/>
  <p:tag name="KSO_WM_UNIT_TEXT_LINE_FILL_TYPE" val="2"/>
  <p:tag name="KSO_WM_UNIT_USESOURCEFORMAT_APPLY" val="0"/>
</p:tagLst>
</file>

<file path=ppt/tags/tag4.xml><?xml version="1.0" encoding="utf-8"?>
<p:tagLst xmlns:p="http://schemas.openxmlformats.org/presentationml/2006/main">
  <p:tag name="KSO_WM_UNIT_TABLE_BEAUTIFY" val="smartTable{c77f9722-d219-407d-b33c-e27ad4008cd5}"/>
  <p:tag name="TABLE_ENDDRAG_ORIGIN_RECT" val="440*123"/>
  <p:tag name="TABLE_ENDDRAG_RECT" val="144*195*440*123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27974_4*l_h_i*1_1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0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27974_4*l_h_i*1_3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2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27974_4*l_h_f*1_3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3_1"/>
  <p:tag name="KSO_WM_UNIT_ID" val="diagram20227974_4*l_h_i*1_3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3_2"/>
  <p:tag name="KSO_WM_UNIT_ID" val="diagram20227974_4*l_h_i*1_3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2"/>
  <p:tag name="KSO_WM_UNIT_ID" val="diagram20227974_4*l_h_i*1_3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ORE_SCHEMECOLOR_INDEX" val="7"/>
  <p:tag name="KSO_WM_UNIT_TEXT_LINE_FILL_TYPE" val="2"/>
  <p:tag name="KSO_WM_UNIT_USESOURCEFORMAT_APPLY" val="0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27974_4*l_h_i*1_3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ILL_FORE_SCHEMECOLOR_INDEX" val="7"/>
  <p:tag name="KSO_WM_UNIT_TEXT_FILL_TYPE" val="1"/>
  <p:tag name="KSO_WM_UNIT_USESOURCEFORMAT_APPLY" val="0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27974_4*l_h_i*1_2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27974_4*l_h_i*1_2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9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7974_4*l_h_f*1_2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0"/>
</p:tagLst>
</file>

<file path=ppt/tags/tag5.xml><?xml version="1.0" encoding="utf-8"?>
<p:tagLst xmlns:p="http://schemas.openxmlformats.org/presentationml/2006/main">
  <p:tag name="KSO_WM_BEAUTIFY_FLAG" val=""/>
  <p:tag name="KSO_WM_UNIT_PLACING_PICTURE_USER_VIEWPORT" val="{&quot;height&quot;:2891,&quot;width&quot;:3348}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2_1"/>
  <p:tag name="KSO_WM_UNIT_ID" val="diagram20227974_4*l_h_i*1_2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2_2"/>
  <p:tag name="KSO_WM_UNIT_ID" val="diagram20227974_4*l_h_i*1_2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ID" val="diagram20227974_4*l_h_i*1_2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ORE_SCHEMECOLOR_INDEX" val="6"/>
  <p:tag name="KSO_WM_UNIT_TEXT_LINE_FILL_TYPE" val="2"/>
  <p:tag name="KSO_WM_UNIT_USESOURCEFORMAT_APPLY" val="0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27974_4*l_h_i*1_2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ILL_FORE_SCHEMECOLOR_INDEX" val="6"/>
  <p:tag name="KSO_WM_UNIT_TEXT_FILL_TYPE" val="1"/>
  <p:tag name="KSO_WM_UNIT_USESOURCEFORMAT_APPLY" val="0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27974_4*l_h_i*1_4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LINE_FORE_SCHEMECOLOR_INDEX" val="7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227974_4*l_h_i*1_4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56.xml><?xml version="1.0" encoding="utf-8"?>
<p:tagLst xmlns:p="http://schemas.openxmlformats.org/presentationml/2006/main">
  <p:tag name="KSO_WM_UNIT_SUBTYPE" val="a"/>
  <p:tag name="KSO_WM_UNIT_PRESET_TEXT" val="单击此处输入你的正文，文字是您思想的提炼，为了最终演示发布的良好效果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27974_4*l_h_f*1_4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0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4_1"/>
  <p:tag name="KSO_WM_UNIT_ID" val="diagram20227974_4*l_h_i*1_4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4_2"/>
  <p:tag name="KSO_WM_UNIT_ID" val="diagram20227974_4*l_h_i*1_4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2"/>
  <p:tag name="KSO_WM_UNIT_ID" val="diagram20227974_4*l_h_i*1_4_2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ORE_SCHEMECOLOR_INDEX" val="10"/>
  <p:tag name="KSO_WM_UNIT_TEXT_LINE_FILL_TYPE" val="2"/>
  <p:tag name="KSO_WM_UNIT_USESOURCEFORMAT_APPLY" val="0"/>
</p:tagLst>
</file>

<file path=ppt/tags/tag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20227974_4*l_h_i*1_4_1"/>
  <p:tag name="KSO_WM_TEMPLATE_CATEGORY" val="diagram"/>
  <p:tag name="KSO_WM_TEMPLATE_INDEX" val="20227974"/>
  <p:tag name="KSO_WM_UNIT_LAYERLEVEL" val="1_1_1"/>
  <p:tag name="KSO_WM_TAG_VERSION" val="1.0"/>
  <p:tag name="KSO_WM_BEAUTIFY_FLAG" val="#wm#"/>
  <p:tag name="KSO_WM_UNIT_TEXT_FILL_FORE_SCHEMECOLOR_INDEX" val="7"/>
  <p:tag name="KSO_WM_UNIT_TEXT_FILL_TYPE" val="1"/>
  <p:tag name="KSO_WM_UNIT_USESOURCEFORMAT_APPLY" val="0"/>
</p:tagLst>
</file>

<file path=ppt/tags/tag61.xml><?xml version="1.0" encoding="utf-8"?>
<p:tagLst xmlns:p="http://schemas.openxmlformats.org/presentationml/2006/main">
  <p:tag name="KSO_WM_SLIDE_ITEM_CNT" val="4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  <p:tag name="KSO_WM_UNIT_PLACING_PICTURE_USER_VIEWPORT" val="{&quot;height&quot;:2891,&quot;width&quot;:3348}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BEAUTIFY_FLAG" val=""/>
  <p:tag name="KSO_WM_UNIT_PLACING_PICTURE_USER_VIEWPORT" val="{&quot;height&quot;:2891,&quot;width&quot;:3348}"/>
</p:tagLst>
</file>

<file path=ppt/tags/tag67.xml><?xml version="1.0" encoding="utf-8"?>
<p:tagLst xmlns:p="http://schemas.openxmlformats.org/presentationml/2006/main">
  <p:tag name="KSO_WM_UNIT_TABLE_BEAUTIFY" val="smartTable{c0b9ecb7-4ae4-4cca-af03-5ad64cf65383}"/>
  <p:tag name="TABLE_ENDDRAG_ORIGIN_RECT" val="785*309"/>
  <p:tag name="TABLE_ENDDRAG_RECT" val="84*200*785*309"/>
  <p:tag name="TABLE_EMPHASIZE_COLOR" val="16754589"/>
  <p:tag name="TABLE_SKINIDX" val="0"/>
  <p:tag name="TABLE_COLORIDX" val="16"/>
  <p:tag name="TABLE_COLOR_RGB" val="0x000000*0xFFFFFF*0x212121*0xFFFFFF*0xFFA79D*0xFED585*0xFEF284*0xC3E29E*0xABE9FE*0x96AFEF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PP_MARK_KEY" val="422e8f0c-91d8-4dfb-9d85-fb51e1d1a17e"/>
  <p:tag name="COMMONDATA" val="eyJoZGlkIjoiNDk3NDc2ZWIxODRjNDllN2EyMGM1YjBiYzVjZDA3NzcifQ=="/>
</p:tagLst>
</file>

<file path=ppt/tags/tag9.xml><?xml version="1.0" encoding="utf-8"?>
<p:tagLst xmlns:p="http://schemas.openxmlformats.org/presentationml/2006/main">
  <p:tag name="KSO_WM_BEAUTIFY_FLAG" val=""/>
  <p:tag name="KSO_WM_UNIT_TEXT_FILL_FORE_SCHEMECOLOR_INDEX_BRIGHTNESS" val="0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FAFAFA"/>
      </a:dk2>
      <a:lt2>
        <a:srgbClr val="FFFFFF"/>
      </a:lt2>
      <a:accent1>
        <a:srgbClr val="C30000"/>
      </a:accent1>
      <a:accent2>
        <a:srgbClr val="3B3E4D"/>
      </a:accent2>
      <a:accent3>
        <a:srgbClr val="C30000"/>
      </a:accent3>
      <a:accent4>
        <a:srgbClr val="3B3E4D"/>
      </a:accent4>
      <a:accent5>
        <a:srgbClr val="C30000"/>
      </a:accent5>
      <a:accent6>
        <a:srgbClr val="3B3E4D"/>
      </a:accent6>
      <a:hlink>
        <a:srgbClr val="5FCBFB"/>
      </a:hlink>
      <a:folHlink>
        <a:srgbClr val="B759BC"/>
      </a:folHlink>
    </a:clrScheme>
    <a:fontScheme name="Office">
      <a:maj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FAFAFA"/>
      </a:dk2>
      <a:lt2>
        <a:srgbClr val="FFFFFF"/>
      </a:lt2>
      <a:accent1>
        <a:srgbClr val="C30000"/>
      </a:accent1>
      <a:accent2>
        <a:srgbClr val="3B3E4D"/>
      </a:accent2>
      <a:accent3>
        <a:srgbClr val="C30000"/>
      </a:accent3>
      <a:accent4>
        <a:srgbClr val="3B3E4D"/>
      </a:accent4>
      <a:accent5>
        <a:srgbClr val="C30000"/>
      </a:accent5>
      <a:accent6>
        <a:srgbClr val="3B3E4D"/>
      </a:accent6>
      <a:hlink>
        <a:srgbClr val="5FCBFB"/>
      </a:hlink>
      <a:folHlink>
        <a:srgbClr val="B759BC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item1.xml><?xml version="1.0" encoding="utf-8"?>
<s:customData xmlns="http://www.wps.cn/officeDocument/2013/wpsCustomData" xmlns:s="http://www.wps.cn/officeDocument/2013/wpsCustomData">
  <extobjs>
    <extobj name="C9F754DE-2CAD-44b6-B708-469DEB6407EB-1">
      <extobjdata type="C9F754DE-2CAD-44b6-B708-469DEB6407EB" data="ewoJIkZpbGVJZCIgOiAiMjI5OTM0MjczODA4IiwKCSJHcm91cElkIiA6ICI2MjE1MTkxNyIsCgkiSW1hZ2UiIDogImlWQk9SdzBLR2dvQUFBQU5TVWhFVWdBQUE0b0FBQUxJQ0FZQUFBQTVhZzRyQUFBQUNYQklXWE1BQUFzVEFBQUxFd0VBbXB3WUFBQWdBRWxFUVZSNG5PemRkMWlUOTk0RzhEc0pLeENXZ0FpS1doUkZCTFZhSjhWWjdUbldVV3Z0dEhYVVVWZXRlN2Nla1RycXFPdlUwZHBhdGJhMUhwWFd0c2U5VVZ5b0NGWWNJRU9HaGhYQ3lIci80Q1hIUnhJSUNJUnhmNjZMUy9MTWJ4SUVibjVMcE5QcGRDQWlJaUlpSWlMNmYySnpGMEJFUkVSRVJFVFZDNE1pRVJFUkVSRVJDVEFvRWhFUkVSRVJrUUNESWhFUkVSRVJFUWt3S0JJUkVSRVJFWkVBZ3lJUkVSRVJFUkVKTUNnU0VSRVJFUkdSQUlNaUVSRVJFUkVSQ1RBb0VoRVJFUkVSa1FDREloRVJFUkVSRVFrd0tCSVJFUkVSRVpFQWd5SVJFUkVSRVJFSk1DZ1NFUkVSRVJHUkFJTWlFUkVSRVJFUkNUQW9FaEVSRVJFUmtRQ0RJaEVSRVJFUkVRa3dLQklSRVJFUkVaRUFneUlSRVJFUkVSRUpNQ2dTRVJFUkVSR1JBSU1pRVJFUkVSRVJDVEFvRWhFUkVSRVJrUUNESWhFUkVSRVJFUWt3S0JJUkVSRVJFWkVBZ3lJUkVSRVJFUkVKTUNnU0VSRVJFUkdSQUlNaUVSRVJFUkVSQ1RBb0VoRVJFUkVSa1FDREloRVJFUkVSRVFrd0tCSVJFUkVSRVpFQWd5SVJFUkVSRVJFSk1DZ1NFUkVSRVJHUkFJTWlFUkVSRVJFUkNUQW9FaEVSRVJFUmtRQ0RJaEVSRVJFUkVRa3dLQklSRVJFUkVaRUFneUlSRVJFUkVSRUpNQ2dTRVJFUkVSR1JBSU1pRVJFUkVSRVJDVEFvRWhFUkVSRVJrUUNESWhFUkVSRVJFUWt3S0JJUkVSRVJFWkVBZ3lJUkVSRVJFUkVKTUNnU0VSRVJFUkdSQUlNaUVSRVJFUkVSQ1ZpWXV3QWlJdm9mdFZxTnVMZzRwS1dsSVRjM0Z4cU54dHdsVVJXUVNDU1FTcVZ3YzNORGt5Wk5ZR0hCSDg5RVJHUmVJcDFPcHpOM0VVUkVCTWpsY2tSRlJjSEZ4UVdlbnA2UXlXU1FTQ1RtTG91cWdFYWpnVUtoUUZKU0VwNDhlUUkvUHovVXExZlAzR1VSRVZFZHhxQklSRlFOeU9WeTNMcDFDLzcrL25CMmRqWjNPV1JHNmVucGlJeU1ST3ZXclJrV2lZakliRGhHa1lqSXpOUnFOYUtpb2hnU0NRRGc3T3dNZjM5L1JFVkZRYTFXbTdzY0lpS3FveGdVaVlqTUxDNHVEaTR1TGd5SnBPZnM3QXdYRnhmRXhjV1p1eFFpSXFxakdCU0ppTXdzTFMwTm5wNmU1aTZEcWhsUFQwODhmdnpZM0dVUUVWRWR4YUJJUkdSbXVibTVrTWxrNWk2RHFobVpUQWFsVW1udU1vaUlxSTVpVUNRaU1qT05Sc1BaVGFrWWlVVEM1VkdJaU1oc0dCU0ppSWlJaUloSWdFR1JpSWlJaUlpSUJCZ1VpWWlJaUlpSVNJQkJrWWlJaUlpSWlBUVlGSW1JaUlpSWlFaUFRWkdJaUlpSWlJZ0VHQlNKaUlpSWlJaElnRUdSaUlpSWlJaUlCQmdVaVlpSWlJaUlTSUJCa1lpSWlJaUlpQVFZRkltSWlJaUlpRWlBUVpHSWlJaUlpSWdFR0JTSmlJaUlpSWhJZ0VHUmlJaUlpSWlJQkJnVWlZaUlpSWlJU0lCQmtZaUlpSWlJaUFRWUZJbUlpSWlJaUVpQVFaR0lpSWlJaUlnRUdCU0ppSWlJaUloSWdFR1JpS2lXV2JObURiNysrbXV6MXFCVUtuSGl4QW1jT0hIaXVhOFZHeHVMOFBCdzVPYm1Wa0JsUkVSRVpBb0xjeGRBUkVRVjY4OC8vNFNEZ3dNbVRKaFFiTitYWDM1WnBtdk5taldyWERVOGVmSUVYM3p4QlFDZ1Y2OWU1YnBHa2Q5Ly94MEhEeDdFcGsyYjBLSkZpMUtQMTJxMTBPbDBCdmVKUkNLSXhjWC9ScHFmbjQvRXhFUjRlM3MvVjYxRVJFUzFCWU1pRVZFZGN2anc0VElkWDk2Z1dKRWlJeU5oYlcyTlpzMmFZZmp3NFVoSlNURjY3SkVqUnpCZ3dBQ29WQ3FEKzcyOHZMQjkrM2JCTm9WQ2dYbno1dUhodzRmNDRvc3YwTHAxYTRQbjl1M2J0OVJhTFMwdDhjY2ZmNVI2SEJFUlVYWEhvRWhFVk1jWUNrdlBHajE2Tk9MajR3M3VpNCtQeCtqUm93RVVCclB5S2dwZTI3ZHZoNWVYbDhGamxFb2xIang0QUg5L2YwZ2tFdjMyZnYzNkNZNDdlL1lzbEVvbEFPRFZWMStGUnFNcGRxMC8vL3pUNEQxc2JXMVJ2MzU5M0w1OUcvUG56OGVLRlN2ZzYrdHJ0RzUzZDNlRDIwc0tzRVJFUkRVTmd5SVJFVlZibHk1ZGdsYXJ4WXN2dmlqWS9teExaM1IwdEQ0b1RwMDYxZUMxakFWRnNWaU1lZlBtSVQ4L0h4Y3ZYc1Q4K2ZPeFpzMGFORzNhVkg5TVVWZFdhMnRyN05xMXkrQjFUR2x4SkNJaXFpa1lGSW1JYXJqYnQyOWo1Y3FWZ20wS2hVTGY2Z2RBMElLWW1wcUsyYk5ubDNqTjFOVFVpaTJ5bk02ZVBRc0FlT21sbHlyMVBoWVdGbGk0Y0NHbVQ1K09tSmdZL1BISEg1ZzRjYUorLytQSGp3RUFkbloybFZvSEVSRlJkY0dnU0VSVXcrWG41eGZySnFyVmFvMTJIUzBvS0VCa1pHU0oxMVNyMVJWV1gzbXBWQ3FFaDRjREFGcTJiRm5wOTdPeHNVRndjRERPblR1SFFZTUdDZmFkT25VS0FEalpEUkVSMVJrTWlrUkVOVnpidG0wRll3WDc5dTBMQndjSDdOdTN6K0R4alJvMWVxNHhpbFhsNlhHSElwR29TdTdwNHVKU0xDUStmUGdRTzNmdUJBRDA3Tm5UNkxrV0ZoWlFxVlNJaVltQmo0OVBaWlpKUkVSVTZSZ1VpWWlvV2dvTkRUVzZiK0RBZ1lMSCtmbjVBQW9ubEJrK2ZIaUYxUkFSRVlHUWtCQW9sVXA0ZTN2amxWZGVNWHFzdDdjMzd0eTVJK2l5MnFsVEo0U0VoRlJZUFVSRVJGV0ZRWkdJcUk1NTh1UkpxZXNwUG5ueXBJcXFNZXpCZ3djbGRvOTFjM01UUEg3MDZCSFVhalVzTFMyTnR1YkZ4TVFJSGtkSFIrT1RUejRSYkxPenM4T0JBd2RRVUZDQUw3LzhFaWRQbnRUZjcvUFBQeGZNdlBxc0dUTm1ZTXVXTFVoS1N0SlBmc091cWtSRVZGTXhLQklSbFpGT3AwTnViaTd5OHZKUVVGQ2cvMUNwVk1VK1Y2bFUrZ1hndFZxdHdROG5KNmRLcS9QU3BVczRjdVFJRml4WW9OK3VWQ3JMdko2aU1VT0hEalc0WGF2VmxucE1TWDc1NVJjQWhWMU9pMExYMDU3dE9ydDc5MjdJNVhMVXExY1AvLzczdncxZWM5NjhlWUtBYVcxdExWaVc0K211dGxaV1ZtaldyQmxPbmp5SmR1M2FZZmJzMmNYQzZiTzh2YjJ4WXNXSzBwOGNFUkZSRGNDZ1NFVDBqSUtDQW1SblowT3BWRUtwVkNJM04xZi9iMUZBTkJSZWdNSnhhcGFXbHJDeXNvS2xwU1drVWluRVluR0pIOG5KeVJYK0hKUktKVDc0NEFPa3BLUUladXFjT25VcVpESlppV1B0QU9Ea3laTlFLQlNsM2ljcks2dENqbm5hdzRjUGNlellNZmo0K0NBdkw4K2tzWkx2di85K3FjY3NXN1pNOE5qYjIxc1FPSjlkM3VLZGQ5NkJuNThmMnJScFkyTGxSRVJFdFFlREloSFZXVXFsRXRuWjJjakt5dEwvbTVXVnBSL3ZWc1RDd2dKU3FSUzJ0clp3ZEhUVWZ5NlZTdldCc09oZnNWaGM1am9xS2lqbTV1YmkwS0ZEQUFwbkxVMUpTVUgzN3QweFpzd1kvVEVEQmd3dzZWb2xCVWt2THkvQjVEbUd4TWZINjVmbk1IYXNzWFVIZCt6WUFaMU9oL2ZmZngvZmZ2dXRTZlVXR1Rod0lQTHk4a284cHJUYW4vYlZWMStWYTFLZnN0eURpSWlvT21KUUpLSmFUNmZUUWFGUUlEMDlIWEs1SE9ucDZjakl5QkFzQVdGcGFRbDdlM3Q0ZUhqQXdjRUI5dmIyc0xPemc2MnRMU3d0TGMxWWZla3lNek94Zi85K2hJYUdJanM3RzBCaHQ4cVZLMWZDejg4UGFXbHBGYklZZkVXSG42TEphbXhzYkFUYjgvTHkwS3BWS3dRR0Job05pb2FleitMRml4RVlHSWhqeDQ3Qno4OFB6WnMzRit3L2ZQZ3dOQnBObVdyMDhQQ0FXcTNHbzBlUElCS0owS2hSSTZQSFBuMGNFUkZSVGNlZ1NFUzFUbDVlSGg0L2Zxd1BoZW5wNlZDcFZBQUFzVmdNWjJkbk5HM2FWQjhJSFJ3Y2lvV1ZtdVQ4K2ZQWXZYczNBS0JodzRaSVRFeUV0YlUxL1B6OEFCUzJpRDQ5RnU5WmlZbUowR3ExSlI3enROemNYQUNGQWU5NVFwRlVLdFYzNVgzNld2Mzc5MGU5ZXZWS1BMZGZ2MzdGdHRXdlh4OFRKMDdFc1dQSDBMaHhZMHlaTWtXL1Q2RlE0TGZmZm9PL3YzK1phZ3dKQ1lGV3E4WHc0Y09SbHBhR2VmUG1HWjBzSnpRMEZCczJiRUMzYnQzS2RBOGlJcUxxaUVHUmlHcTgvUHg4cEtXbElUVTFGYW1wcWZwV05aRklCRWRIUjNoNWVjSFoyUm4xNnRXRGc0TkR1YnFIVm1mMTY5ZUh2NzgvaGcwYmhxNWR1eFlMVWM3T3p2cXhlRmV1WElGWUxNYUxMNzZvMy8vV1cyOGhQVDI5MUxVVml4U3RNN2g5KzNhVHcyVnAxOXExYXhmYzNkMEJBSUdCZ2FXZU4ydldMS1A3M04zZGNlUEdEY0cycTFldlFxZlRDWjYzcWNSaU1mcjM3NDhkTzNaZ3o1NDkrT3l6ejRvZGs1K2ZqNTkrK2dtQWFlTWxpWWlJcWpzR1JTS3FjZFJxdFQ0VXBxYW1Jak16RXdBZ2tVamc2dXFLcGsyYndzM05EVTVPVGlVdVoxQmJ0Ry9mSGgwNmRDajF1TXpNVE15ZE94ZWVucDdZc1dOSEZWUm1IcDA3ZDBab2FDanUzYnVIWnMyYUFRQ09IajBLQU9qVnExZTVyamxreUJBY09IQUFaODZjUVVSRUJOcTFheWZZdjNQblRxU2xwYUYzNzk1R1d4eUppSWhxRWdaRklxb1I4dkx5a0pTVWhLU2tKS1NrcEVDcjFVSXNGc1BGeFFXdFc3ZEcvZnIxVWE5ZXZWclhXbWdLVTd0L0ZrM0s0dUhoWVhDL3NiVVZYM3Z0TlgwMzFwcWdaOCtlQ0EwTnhjR0RCekY5K25URXhzYml3b1VMQ0FnSUtIR01ZVW5zN093d2N1UklyRnUzRGl0WHJzVG16WnZoNE9BQW9MQzFjdS9ldmJDenM4UDQ4ZU1yOHFrUUVSR1pEWU1pRVZWYldWbFpTRXhNUkZKU0V1UnlPUURBMXRZV3pabzFnNGVIQjF4ZFhldEVpMkZGdVhmdkhnQVVtK1NsaUxHMUZkdTNiMS90Z3FLaHlXeDhmWDJ4WWNNR0JBUUV3TWZIQjBlT0hNR3dZY093ZWZObTZIUTZmUGpoaDJXNlIyeHNMSEp5Y3RDNmRXc0FoVFBHWHJ4NEVSY3VYRUJ3Y0RCQ1FrS1FrSkNBNE9CZ2FMVmF6Snc1czlTeGxVUkVSRFVGZ3lJUlZTdloyZGw0K1BBaEhqNThxRi9IejluWkdhMWJ0NGFucDJlbExVNWZGNXc2ZFFvQWNQSGlSWXdhTmFwWXlLNUpTem9ZbXN6bTZaYlNVYU5HWWY3OCtaZzVjeWJrY2prQ0F3T0xkUmMxUnFmVFllL2V2ZmorKys4eGR1eFlmVkFFZ05teloyUGF0R21JaUlqQTNMbHo4ZURCQXlnVUNyejMzbnQ0K2VXWG4vK0pFUkVSVlJNTWlrUmtka1dMcXNmRnhTRTlQUjBBNE9ibUJoOGZIM2g2ZXNMVzF0Yk1GZFo4S1NrcGlJeU1oRWdrUW14c0xMWnMyWUtKRXllYXU2eHlLMmt5R3dEbzJMRWoyclZyaDRpSUNGaGFXdUtUVHo0cDhmaWlQMHFvMVdwOCt1bW5pSXFLZ2xnc2hxT2pvK0E0ZTN0N0xGbXlCR1BIanNYTm16Y0JBSDM2OU1Hb1VhT2U0OWtRRVJGVlB3eUtSR1FXYXJVYWlZbUppSXVMUTJwcUtuUTZIWnljbk5DbVRSczBidHdZVXFuVTNDWFdLdDkrK3kxME9oMkdEeCtPdTNmdll2LysvWkJJSkJnelpveTVTNnR3R28wR08zYnN3UFhyMXdFQUtwVUs2OWV2eCt6WnM0MyswU0VxS2dwQTRleWxVVkZSYU55NE1XYk5tZ1ZmWDEvOU1TcVZDa2VPSE1IT25UdFJVRkNnMzM3cTFDbTR1cnJpblhmZWdVd21xOFJuUmtSRVZIVVlGSW1vU21WblorUGV2WHVJalkyRlNxV0NyYTB0V3Jac2ljYU5HeGRydmFHeXUzdjNMZ0RBeXNwS3YrM3ExYXM0Y2VJRUhCMGRNV3pZTUFEQW5EbHo4T3V2ditMaXhZdFFLcFVBQUtWU0NSc2JHLzJFUUZxdEZpcVZDaXFWQ2dVRkJaREpaSUxyVHA0ODJlaEVPanFkVHYvNTY2Ky9YckZQc2dRM2J0ekFwazJiY1AvK2ZiaTZ1bUw2OU9uNC92dnZjZTdjT1l3Yk53NFRKa3d3dVB6R29VT0hBQlJPRFBUNjY2OWp6Smd4K3VlYWtwS0N3NGNQNDdmZmZ0TzNlTC8wMGtzWVAzNDhUcDQ4aVQxNzl1RG5uMzlHYUdnby92R1BmNkJmdjM1R3g0RVNFUkhWRkF5S1JGVHB0Rm90a3BLU2NPL2VQYVNtcGtJa0VxRlJvMFpvMXF3WlhGMWRuMnZSZGdKT256Nk5rSkFRQUlXdk5RQjRlM3NES0F5T3djSEJBSUFKRXlib1c5VFdybDJMSDM3NEFmLzV6MytRbjU4UEFCZzhlTERSZTFoWVdPRG5uMzhXQk1XaWdGbWFuSnljTWo2anNsR3IxUWdMQzhPQkF3ZjA2eWQyN2RvVjA2Wk5nN096TTlxMGFZTmx5NWJoM0xseldMeDRNWHg4ZlBEUlJ4OEpsaFFaTTJZTVltSmk4T21ubjZKVHAwNUlURXhFZUhnNFRwOCtqVnUzYnVtRGIwQkFBTjUvLzMzOXVTTkhqa1JnWUNDKy92cHIzTHg1RS92Mzc4ZisvZnZoNmVtSjl1M2JvMnZYcnVqVXFWT2xQbjhpSXFMS3dLQklSSlVtTHk4UDkrN2R3NE1IRDVDYm13dGJXMXY0Ky92amhSZGVnSTJOamJuTHF6VWFOMjRNc1ZnTXNWZ01xVlFLYjI5di9makQwTkJRNU9UazRMMzMza09mUG4zMDUxaFlXR0QwNk5GNDU1MTNjUGJzV1VSRlJTRXRMUTNwNmVrb0tDalF0eVFDaGExc0hUcDAwQzhIVVpHVDNoaWF2YlNzL3Y3N2I0U0VoRUNqMGNETHl3c2ZmZlNSb05YUTJ0b2FpeGN2eHRHalI3RjE2MVk4ZnZ3WWpSczNGbHpEeThzTFAvendBeXdzTEJBUkVTRVlBMmxsWllXZ29DQU1IRGhRTUxGTkVSOGZINnhac3diaDRlSFl1M2N2SWlJaWtKU1VoRWVQSHFGSGp4N1AvZnlJaUlqTVFhUjd1bjhRRVZFRlVDZ1UrUHZ2dnhFYkd3dXRWZ3QzZDNjMGI5NGNIaDRlYkQwMDRPalJvM2psbFZjcTdmcUppWW53OVBTc2xxOTkwVmcvUzB0TGcvVjkvLzMza012bG1ENTlPZ0JnMTY1ZHlNcktLallSeitIRGgrSGc0SURPblR1WCtEeHpjbktRbHBhR3BrMmJsbGpYdW5YcjlFRXZLQ2lvVEdNUDQrUGpjZno0Y2RqYjIrT05OOTR3K1R4REt2dHJnNGlJeUJnR1JTS3FNT25wNmJoOSt6WVNFeE1oRW9uUXRHbFR0R2pSQXZiMjl1WXVyVnBqR0NCaitMVkJSRVRtd3E2blJQVGNVbE5UY2Z2MmJhU2twTURDd2dJdFdyU0FqNDhQWnk0bElpSWlxcUVZRkltbzNOTFMwaEFaR1luSGp4L0QydG9hL3Y3K2FOYXNtV0RDRXlJaUlpS3FlUmdVaWFqTTB0UFRFUmtaaWVUa1pOalkyS0JkdTNidzl2YUdSQ0l4ZDJsRVJFUkVWQUVZRkluSVpObloyWWlNakVSQ1FnSXNMUzBSRUJDQTVzMmJ3OEtDMzBxSWlJaUlhaFArZGtkRXBjck56Y1d0VzdjUUd4c0xzVmlNVnExYW9VV0xGdXhpU2tSRVJGUkxNU2dTa1ZGYXJSWjM3dHhCZEhRMHRGb3RtalZyaGxhdFduRU5SQ0lpSXFKYWprR1JpQXhLU2tyQzlldlhvVkFvNE9IaGdYYnQycFZwTFRraUlpSWlxcmtZRklsSUlEczdHeEVSRVVoT1RvWk1Kc1BMTDc4TUR3OFBjNWRGUkVSRVJGV0lRWkdJQUFBYWpRYTNidDNDblR0M0lKRkkwS1pORy9qNCtFQXNGcHU3TkNJaUlpS3FZZ3lLUklUVTFGUmN1WElGQ29VQ1RabzBRWnMyYlRnT2tZaUlpS2dPWTFBa3FzTlVLaFd1WDcrT0J3OGV3TTdPRHQyN2Q0ZTd1N3U1eXlJaUlpSWlNMk5RSktxakVoTVRjZlhxVmVUbDVjSEh4d2YrL3Y1Y0Q1R0lpSWlJQURBb0V0VTVCUVVGdUhMbENoSVNFdURnNElCdTNickJ4Y1hGM0dVUkVSRVJVVFhDb0VoVWg2U2twQ0E4UEJ6NStmbnc4L05EcTFhdE9GbE5OU0NSU0tEUmFDQ1JTTXhkQ2xVai9Kb2dJaUp6WWxBa3FnTzBXaTF1M3J5Sk8zZnVRQ2FUSVRBd0VQWHExVE4zV2ZUL3BGSXBGQW9GSEIwZHpWMEtWU01LaFFLMnRyYm1Mb09JaU9vb0JrV2lXaTRyS3dzWEwxNUVSa1lHWG5qaEJiUnIxNDVqRWFzWk56YzNKQ1VsTVNpU1FGSlNFbHhkWGMxZEJoRVIxVkhzYzBaVWk5MjdkdzlIang2RlVxbEV0MjdkOE5KTEx6RWtWa05ObWpUQmt5ZFBrSjZlYnU1U3FKcElUMC9Ia3lkUDBMUnBVM09YUWtSRWRaUklwOVBwekYwRUVWVXN0VnFOeTVjdkl6NCtIdTd1N3VqWXNTT2tVcW01eTZJU3lPVnkzTHAxQy83Ky9uQjJkalozT1dSRzZlbnBpSXlNUk92V3JkbEZuSWlJeklaQmthaVd5Y3JLUWxoWUdMS3lzdUR2N3c5ZlgxK0lSQ0p6bDBVbWtNdmxpSXFLZ291TEN6dzlQU0dUeVRpWlNSMmgwV2lnVUNpUWxKU0VKMCtld00vUGp5R1JpSWpNaWtHUnFCYUpqNC9INWN1WElaRkkwTGx6WjdpN3U1dTdKQ29qdFZxTnVMZzRQSDc4R0VxbEVocU54dHdsVVJXUVNDU3d0YldGcTZzcm1qUnB3aTdpUkVSa2RneUtSTFdBVnF2RmpSczNFQk1UQXhjWEYzVHAwb1d6SlJJUkVSRlJ1ZkZQbGtRMVhINStQczZmUDQvSGp4K2plZlBtYU51MkxkZEdKQ0lpSXFMbndoWkZvaG9zTXpNVDU4NmRRMTVlSGw1NjZTVTBidHpZM0NVUkVSRVJVUzNBb0VoVVF5VW5KeU1zTEF3V0ZoWUlEQXpreEJkRVJFUkVWR0hZOVpTb0JvcUppY0gxNjlmaDZPaUl3TUJBamtja0lpSWlvZ3JGb0VoVWcyaTFXa1JFUk9EZXZYdnc5UFJFNTg2ZE9Uc2lFUkVSRVZVNC9vWkpWRU9vMVdwY3VIQUJqeDQ5UXN1V0xSRVFFTUQxRVltSWlJaW9VakFvRXRVQUJRVUZPSHYyTE9SeU9UcDA2QUJ2YjI5emwwUkVSRVJFdFJpRElsRTFwMVFxY2ViTUdTZ1VDblR0MmhVTkd6WTBkMGxFUkVSRVZNdHgxbE9pYWl3ckt3dW5UNStHV3ExR1lHQWczTnpjekYwU0VSRVJFZFVCRElwRTFkU1RKMDl3OXV4WmlNVmlCQVVGd2NuSnlkd2xFUkVSRVZFZHdhNm5STlZRV2xvYXpwdzVBNmxVaXU3ZHU4UE96czdjSlJFUkVSRlJIY0tnU0ZUTnBLYW00dXpaczdDenMwT1BIajFnWTJOajdwS0lpSWlJcUk1aFVDU3FScEtUazNIKy9IbklaREwwNk5FRDF0Ylc1aTZKaUlpSWlPb2dCa1dpYXVMUm8wYzRmLzQ4SEJ3YzBMMTdkNFpFSWlJaUlqSWJCa1dpYWlBcEtRbGhZV0Z3ZEhSRTkrN2RZV1ZsWmU2U2lJaUlpS2dPWTFBa01yT1VsQlNFaFlYQnlja0pRVUZCRElsRVJFUkVaSFlNaWtSbUpKZkxCZDFOTFMwdHpWMFNFUkVSRVJIRTVpNkFxSzdLenM3R21UTm5ZRzF0amFDZ0lJWkVJaUlpSXFvMkdCU0p6RUNwVk9MMDZkTVFpOFhvM3IwN2w4QWdJaUlpb21xRlFaR29paFVVRk9ETW1UTlFxVlFJQ2dxQ1RDWXpkMGxFUkVSRVJBSU1pa1JWU0sxVzQ4eVpNMUFvRkFnTURJU1RrNU81U3lJaUlpSWlLb1pCa2FpS2FMVmFoSVdGSVQwOUhWMjZkSUdibTV1NVN5SWlJaUlpTW9oQmthZ0s2SFE2WExwMENjbkp5V2pmdmowYU5teG83cEtJaUlpSWlJeGlVQ1NxQWhFUkVYajQ4Q0g4L2YzaDdlMXQ3bktJaUlpSWlFckVvRWhVeWFLam8zSDM3bDM0K1BpZ1ZhdFc1aTZIaUlpSWlLaFVESXBFbGVqKy9mdUlqSXhFNDhhTjBiWnRXM09YUTBSRVJFUmtFZ1pGb2txU2xwYUdxMWV2d3QzZEhSMDdkb1JJSkRKM1NVUkVSRVJFSm1GUUpLb0VTcVVTWVdGaGtNbGs2TnExSzhSaS9sY2pJaUlpb3BxRHY3MFNWVENOUm9QejU4OURvOUVnTURBUWxwYVc1aTZKaUlpSWlLaE1HQlNKS3RqVnExZVJucDZPenAwN3c5N2UzdHpsRUJFUkVSR1ZHWU1pVVFXNmQrOGVZbU5qNGVmbkIwOVBUM09YUTBSRVJFUlVMZ3lLUkJYazhlUEh1SGJ0R2p3OFBPRG41MmZ1Y29pSWlJaUl5bzFCa2FnQzVPYm1JaXdzREhaMmR1amN1VE5uT0NVaUlpS2lHbzFCa2VnNWFiVmFuRDkvSG1xMUd0MjZkZVBrTlVSRVJFUlU0ekVvRWoybmE5ZXVRUzZYbzJQSGpuQjBkRFIzT1VSRVJFUkV6NDFCa2VnNTNMOS9IL2Z2MzRldnJ5OGFOV3BrN25LSWlJaUlpQ29FZ3lKUk9UMTU4Z1RYcmwyRHU3czcvUDM5elYwT0VSRVJFVkdGWVZBa0tvZUNnZ0tFaFlWQktwV2lTNWN1bkx5R2lJaUlpR29WQmtXaWNyaDY5U3J5OC9QUnRXdFhXRmxabWJzY0lpSWlJcUlLeGFCSVZFWnhjWEdJajQ5SDY5YXQ0ZXpzYk81eWlJaUlpSWdxSElNaVVSa29sVXBjdTNZTnJxNnVhTm15cGJuTElTSWlJaUtxRkF5S1JDYlM2WFFJRHcrSFRxZERwMDZkT0M2UmlJaUlpR290QmtVaUU5MjVjd2RwYVdsbzM3NDk3T3pzekYwT0VSRVJFVkdsWVZBa01rRkdSZ1lpSXlQUnFGRWpOR25TeE56bEVCRVJFUkZWS2daRm9sSm9OQnBjdkhnUjF0Ylc2TkNoZzduTElTSWlJaUtxZEF5S1JLVzRlZk1tc3JLeTBMRmpSeTZGUVVSRVJFUjFBb01pVVFsU1VsSVFFeE1ESHg4ZnVMdTdtN3NjSWlJaUlxSXF3YUJJWkVSQlFRSEN3OFBoNE9DQWdJQUFjNWREUkVSRVJGUmxHQlNKakxoeTVRb0tDZ3JRdVhOblNDUVNjNWREUkVSRVJGUmxMTXhkQUZGMWxKQ1FnSVNFQkxScDB3Wk9UazdtTG9mcUVMVmFqYmk0T0tTbHBTRTNOeGNhamNiY0pSSFZlUktKQkZLcEZHNXVibWpTcEFrc0xQanJrNmxtejU2TnJsMjdZc2lRSVlMdHVibTVzTEN3Z0tXbHBjSHpUcDQ4aWIvLy9odmp4NDh2MTMzbGNqblVhalhxMTY4UEFNalB6OGZ2di8rT0ZpMWExSXBlUXBYeCttbTFXang4K0JCTm1qUXBjYTNvbEpTVU1nL0hxZTN2UjIzRjczUkV6MUNwVkxoMjdScnExYXVIRmkxYW1Mc2Nxa1BrY2ptaW9xTGc0dUtDVnExYVFTYVRzVFdicUJyUWFEUlFLQlJJU2tyQ2hRc1g0T2ZuaDNyMTZwbTdyQnJoMnJWcmFOaXdZYkh0Z3dZTlFyOSsvVEJyMWl5RDUxMjZkQW1IRHg4dWQxRGN1SEVqTGwyNmhKMDdkK3IvNEx0bnp4NDBhZElFcTFldk51a2FzYkd4R0R0MkxGYXNXSUgyN2RzTDltbTFXdVRsNVNFL1B4LzUrZm5JenM1R2VubzZNakl5a0pHUkFZbEVncUZEaDVhcmRsTlV4dXNYRXhPRHlaTW5ZOUdpUmVqZXZidkJZMDZjT0lIbHk1Y2pPRGdZblRwMU12bmF0ZjM5cUswWUZJbWVFUmtaaWZ6OGZBUUZCWlg0RnpXaWlpU1h5M0hyMWkzNCsvdkQyZG5aM09VUTBWTWtFZ2tjSFIzaDZPaUk5UFIwUkVaR29uWHIxblVtTFA3blAvOHh1cTkrL2ZwNCtlV1hxN0NhUWpxZHp1alA2Tk9uVCtQTW1UTVlOR2lRUHBSWVcxdGoyTEJoK09hYmIzRDI3Tm5ucXZtZi8vd24xR3ExWUp0SUpJSzl2VDFjWFYzMUgzbDVlYkN4c1RIcG1pcVZDblBtekVGNmVqbzJidHdJT3p1N2N0ZG5Da092WDBSRUJDd3RMZEd4WTBlajV3VUZCZUhubjMvRzh1WExzWFhyVnJpNnVwWjZyNXJ3ZmlpVlNreWVQQm4yOXZiNDhzc3ZPY3Y5LzJOUUpIcUtYQzdIM2J0MzRlUGp3eTZuVkdYVWFqV2lvcUlZRW9scUFHZG5aL2o3KytQV3JWdm8wcVZMbmVpRyt2WFhYeHZkMTc1OSt5b1BpbGV1WE1IV3JWc3hiOTQ4TkczYVZMQXZOVFVWYTlldWhidTdPejc2NkNQQnZpRkRodURRb1VOWXQyNGRXcmR1WGU3dnQycTFHcSsrK2lwZWYvMTF5R1F5eUdReTJOblpQZGNmbHpkdjNveW9xS2dxQ1lsUHYzN3U3dTU0L1BneEFDQXNMQXd0V3JUUVB3WUFMeTh2UkVkSEM4N3YzNzgvZnZ6eFI5eTZkVXZmbFJRQXhHSXhXclpzS1RpMnByd2Z0cmEyV0xod0lTWk5tb1JObXpaaDJyUnA1YXFsdHFuOTM5MklUS1RUNlhEbHloVklwVkw0Ky91YnV4eXFRK0xpNHVEaTRzS1FTRlJET0RzN3c4WEZCWEZ4Y1dqV3JKbTV5Nmwwb2FHaEJyY1BIejRjam82T1NFeE1SR3hzck5Iems1T1RjZTdjT1FCQVlHRGdjOVZ5Ky9adExGbXlCR0t4dUZnclVuNStQaFl2WGd5bFVvbmc0R0RZMnRvSzlsdFpXV0hXckZtWU1XTUdQdnZzTTZ4YXRRclcxdGJGN25IaXhBa0EwQWVtNjlldkl6TXpFeFlXRmdnS0NnSlEySkxhdkhuejUzb3VSVzdkdW9YUTBGQzg4Y1liRlhaTlk1NTkvYTVldllyRml4Y0xqaGs5ZXJUKzh5TkhqdUNUVHo0eGVLMmxTNWNLSHR2WTJPQzMzMzdUUDY1cDc0ZTN0emRlZi8xMS9QcnJyK2pkdXpmYXRtMzdYTmVyRFJnVWlmN2YzYnQza1pHUmdXN2R1dFdKdnhCVDlaR1dsb1pXclZxWnV3d2lLZ05QVDAvY3ZuMjdUZ1JGblU2SE8zZnVvRjI3ZHZwdFNxVVNXVmxaYU5La0NjNmNPWU52di8zVzZQbVhMMS9HNWN1WEFSUUdqL0s2ZGVzVzVzK2ZEN0ZZak9YTGx3dUNnVnF0eHBJbFN4QVRFNFB4NDhjYi9ZTnZRRUFBeG93WmcyM2J0bUhldkhrSURnNHUxb0wzeFJkZkNCNy8rT09QQUFxRFVGRXdxVWpmZmZjZExDMHQ4ZTY3NzFiNHRXY0FmN3NBQUNBQVNVUkJWSjltNlBWcjNydzVqaHc1Z3Q5Ly94MWJ0MjdGM3IxN2k0VzFvdmNzSVNFQlRrNU9rTWxrQUFxWEVjdk16SVNibTF1eGU5WFU5K09kZDk1QmFHZ290bS9mam5YcjFsWG90V3NpL2paTWhNSWZlSkdSa2ZEdzhEQTQ2SjZvTXVYbTV1cC84QkpSelNDVHlhQlVLczFkUnBYWXVYTW5mdnZ0TjJ6ZXZCbU5HalVDQU55N2R3OEE0T1BqZzVZdFc2SkxseTRHengwN2RpeDY5T2lCNGNPSEY5c25sOHR4L2ZyMVl0c04vZUhzN05teldMNThPZXpzN0xCOCtYSzg4TUlMK24wRkJRVUlEZzVHZUhnNEJnd1lnRGZmZkxQRTUvUFdXMjlCTHBkajM3NTltRFJwRWhZdVhDZ0luVVhCNk5peFkxaStmTG5CeVZNcVNseGNISzVmdjQ1ZXZYcVZlY2hMUmIxK0FIRDgrSEYwNjlZTjE2NWR3NkpGaTdCLy8zN0J6eVdsVW9uNTgrZkQwZEVSR3pac0FBQ3NXYk1HRVJFUldMNTh1YUFMY0UxK1B4d2RIUkVVRklSang0N2g3dDI3bGQ3Q1c5MHhLQktoY0FDM1RxZXJ0Rzg4UkNYUmFEU2MzWlNvaHBGSUpIVm0rWnJodzRmajFLbFRXTFpzR2Rhdlh3K0pSSUpidDI1QkpCTEJ6ODhQTXBrTURnNE9VS2xVQmljQnNiZTNMemFXRUJDMk5ENXQxNjVkK3M5MU9oMTI3OTZOSDM3NEFZMGJOOGJTcFV2Um9FRUQvWDY1WEk1Ly9ldGZpSXFLUXA4K2ZZeDJrM3pXeHg5L0REczdPL3p3d3crWVBIa3loZzRkaW5mZmZWY1FqczZmUHc4QXVILy9QcG8yYlNxWXZPalJvMGU0ZXZWcXFmZDU4Y1VYU3h3cmQrYk1HUUJBdDI3ZFRLcjdhUlh4K2dHRnZWb2lJeU1SRWhKaThHdGFwOU5oMmJKbFNFMU54ZHk1Yy9YYng0MGJoemx6NW1EYXRHbFl0bXdaZkgxOWEvejdBUlMrRjhlT0hjTzVjK2NZRk0xZEFKRzVKU1VsSVRFeEVXM2F0Q25XZjU2SWlLaXVzN096dzh5Wk16RjM3bHpzMnJVTEkwYU1RSGg0T0h4OWZTR1R5YURSYVBEcHA1K2llZlBtbURwMXFzblg3ZFNwazhHV3hxY0R3SUlGQzNEcDBpVjA2ZElGOCtiTksvWnpldlhxMVlpS2lzS2dRWU13ZWZMa01rMWc4c0VISDZCNTgrWll0V29WOXU3ZGl4WXRXcUJIang0QUFJVkNnUXNYTGdBbzdCcDY5dXhackZxMVNqODA1ZWpSb3poNjlHaXA5emgwNkZDSk0yaEdSa1lDQUZxM2JtMXkzVVVxNHZVRENwK0xzN016T25Ub2dQRHc4R0w3dDJ6Wmdnc1hMdURqanorR241K2Y0RDZyVnEzQ3JGbXpNSGZ1WEt4Y3VSSTdkdXlvMGU4SDhMLzNvdWk5cWNzWUZLbE9VNnZWdUhidEdod2RIZUhqNDJQdWNvaUlpS3FsOXUzYlk4Q0FBZmp4eHgvaDdlMk55TWhJL1N5V0Vva0VyVnExd29FREI5Q3paMCtUSndGeGNuSXFkWHoybFN0WE1HclVLTHo3N3JzR1E4Zk1tVE54NGNJRjJOblpvVisvZm1WNlRuMzY5TUhjdVhPeGZmdDJYTDkrWGJCMjRPSERoL1gzR3pGaUJMNzc3anRzMjdZTkV5Wk1BQUFNSGp3WWd3Y1BGbHh2OU9qUkdEUm9FRjUvL1hYOU5rdEx5eEpyaUkrUGg0Mk5qY0Z4ZnFXcGlOY1BLSHl1dlhyMWdsZ3NMclp2Mzc1OTJMZHZIM3IxNm9YR2pSc1hXMWJqbDE5K3djQ0JBL0hycjc5aTgrYk5XTFJvVVkxK1B3REF4Y1VGVXFrVWlZbUpaYXEvTm1KUXBEcnQxcTFiVUNxVjZOMjd0OEZ2a0VSRVJOV1JVcWxFZUhnNDd0NjlpOHpNVEpQTzZkcTFhN202T0JZWk8zWXN3c1BEc1hUcFVvakZZcnp5eWl2NmZTTkdqTURKa3lleGR1MWFmUFBOTnhVMktkenExYXRMbkluYzJka1ovL3puUDVHUWtJQng0OGJwdDU4OWV4YlIwZEVZTTJhTXdZQzBmZnQyL1pwNmpvNk9nbENpVXFtd2QrOWVCQVlHNHZqeDQyamV2RG1HRHgrT0hUdDJvR3ZYcmdBS1c5Tzh2THlLWGRmUjBkSGdkbU15TWpJcWRjYnIwbDYvdkx3OEpDUWtJQ0VoQWZ2MjdkTnZIekprQ0FCZzkrN2RVS3ZWOFBMeXd2ejU4N0ZtelJvRUJBUUFLSnlGZE8vZXZSZzVjaVJXclZvRm1Vd0dxVlJhbzkrUElnNE9Ea2hQVHkvemViVU5neUxWV1JrWkdZaUppWUczdHpkY1hGek1YUTRSRVpGSlltSmljT1RJRVdnMEduaDRlS0I1OCtZbUxSQmVubCtZbnlhVlNqRmx5aFFzWExnUXZyNitncCtkZG5aMkdEbHlKTmF1WFl0ZmZ2a0Y3NzMzM25QZHE0aXB5MVUxYXRRSXc0WU4weitPam82R282TWozbnJyTFlQSGI5dTJ6ZWhydG4vL2ZtUmtaS0JmdjM0NGZ2dzRBT0R0dDk5R1hsNGVHamR1REFBR2wzRW9ENVZLVmFrenJaZjIrbGxiVzJQNzl1MzZ4OWV2WDhlNmRldXdjZU5HMk5yYXdzM05EVysvL1RZMEdnMmNuWjJ4Yjk4K2ZWQThkT2dRUkNJUit2VHBVNnhGdEthK0gwVWtFa214NVZmcUlnWkZxck91WHIwS0t5c3IvVGM4SWlLaTZpNG1KZ2Fob2FGbzBhSUZYbm5sRlVpbDBpcTlmMFJFQklEQzlmakN3c0wwTFRvQThJOS8vQU9IRHgrdThwb01lZkRnZ2RGZ1hGQlFBSjFPcDIvQmV0cVRKMC93d3c4L29IZnYzb0lnYkdGaGdZOCsrZ2hKU1VrQVVPWVpTbzJSU3FYSXk4dXJrR3VWaDBna0VyeE9SZDB0R3pac0tKaElSaUtSWVBEZ3dkaXhZd2VpbzZQUnFGRWpIRGh3QUMrLy9ETGMzZDFMdlU5TmVUK0s1T2JtY3Q0S0FPeHJSM1ZTUWtJQ25qeDVnb0NBQUpQK0NrdEVSR1J1U3FVU1I0NGNRWXNXTFRCdzRNQXFEMlF4TVRHQ2NMQjY5V3BCOXp5eFdJeXZ2dnBLMzIyeE1uM3p6VGY0ejMvK1kzQmZTa29LRWhJU2pFNFFVeFRNREwxK2RuWjJzTEd4d1ljZmZtanczSVNFQkFBb05uTm9lYm01dVNFOVBiM0tXNjlLZXYwQUlEVTFGVGR2M2hSTWJqTmt5QkE0T0RoZzFhcFYyTEJoQTVSS3BkSFg2V2sxNmYwQUNsdDVNekl5VUw5Ky9RcTdaazNGb0VoMWpsYXJ4YzJiTitIbzZHaHd1bTRpSXFMcUtEdzhIQnFOUmpBMnNLcms1T1JnNmRLbHNMR3h3WlFwVXpCanhneGtabVppelpvMUZYYVBCdzhlWU8zYXRTWWRlL255WmV6ZHU5Zmd2b01IRHdLQTBjWFljM0p5QU1CZ2k1R05qUTFXcmx4cHRKVXNPam9hSXBHbzJEcUU1ZVh0N1EydFZvdlkyTmpudmxaNVhyL3IxNjlqeTVZdCtPS0xMekI5K25SODlkVlhBSUR4NDhkait2VHBnakJwYTJ1TFNaTW00ZUhEaHpoeDRnVGVldXN0TkduU3BOUjcxYVQzQXloY0kxU24wOVg1cFRFQUJrV3FnKzdkdXdlRlFvRTJiZHFVYWRwbUlpSWljN3A3OXk0OFBEeXF2Q1ZSclZaajhlTEZTRXBLd3JScDAxQ3ZYajI4K09LTDZOKy9QeTVjdUlBLy8venp1YTUvNDhZTkxGeTRFT1BIajhmaHc0ZE5PaWNsSmNWZ0s5THQyN2V4Zi85K0JBUUVvRVdMRmdiUHpjaklBRkRZV21XSXQ3ZTMwZnVHaDRmRHg4ZW53cm9sZHVqUUFRQnc3ZHExY2wvamVWNi9tSmdZL1BlLy84V2pSNC9nNnVxcWIvVUxEZzdHRHovOGdLVkxsd3JPeTg3TzF2L3VsSkNRZ1B6OC9CTHZVOVBlRCtCLzd3WFgxdVlZUmFwalZDb1ZvcUtpNE83dVhxSGRGSWlJaUNwYlptWm1sYmR5cU5WcUJBY0hJeUlpQXNPR0RSUE1Samx1M0RnOGZ2elk2UEpTeWNuSkFGQnNzcGFpY0hIMzdsMU1uRGdSTVRFeGtNbGtlUFBOTnpGbzBDQUEwSWVSL1B6OFloT1Z5T1Z5S0JTS1lxMVpmLy85TnhZdVhBaUpSRkxpUXUrWExsMENVRGpoU2xuY3UzY1BkKzdjMFM4TFVoRmVmdmxsYk55NEVTZE9uQkJNL2xLU2luejloZzRkaWpmZmZGTy83OEtGQ3poOStqVDgvZjBGWXhUVDA5T3hhZE1tbkRwMUNpMWJ0b1NucHlkT25EaUJqei8rR0ZPblRrVzdkdTJLMVZrVDN3OEFPSG55Skd4dGJRWGpiK3NxQmtXcVUyN2Z2bzJDZ2dLMGFkUEczS1VRRVJHVldWV1BxNzk0OFNMT256K1BYcjE2WWV6WXNZSjlkbloyQ0FrSjBUKytlZk1tZnZycEo5aloyVUVzRnVzWExHL1pzcVhndktLWksrL2Z2dzlYVjFkTW1EQUIvZnYzRjB4bVV0VFZjUFhxMVlLeGJScU5CcWRQbndZQWZUakp5OHZETDcvOGdqMTc5a0Fpa2VDenp6N1REeTM1NjYrL2tKeWNESmxNQmlzckt5UWxKZUhnd1lObzJMQ2gwUll1WTdadjN3NHJLeXU4K3VxclpUcXZKSFoyZG5qdHRkZXdiOTgrM0xoeHc2VGZUeXJ5OVN1dFo1VmNMc2VCQXdkdzhPQkJLSlZLOU9uVEI5T21UWU9WbFJWZWVPRUY3Tml4QTdObXpVSzdkdTB3Y09CQWRPdldEV3ExdXNhK0g5ZXVYY1A5Ky9meDFsdHZjVEliTUNoU0hhSlVLbkhuemgwMGJkcTB3bWZISWlJaXFvMENBd014WmNvVURCZ3dvTlJRNGVUa2hFdVhMa0duMHdFQVpESVpoZ3daZ2o1OStoUzc1azgvL1lSWFgzMFZ3NFlOTTdnSStxQkJneEFSRVlGVHAwN2h4SWtUZ24yMnRyWVlNbVFJZXZUb2dhU2tKRXllUEJuWjJkbG8yclFwNXN5WkkyaDFUVWxKd2U3ZHV3WG5OMnZXREhQbnppM1Qrc25IamgxRGVIZzQzbjc3N1FwZjkzRDQ4T0U0ZnZ3NHRtM2JodlhyMTVmNk9sZms2MWVTUC83NEErdlhyNGRHbzBHalJvMHdkKzVjUVN2YnUrKytpODZkTytQZi8vNDNJaUlpb0ZBbzBMaHhZMHlmUHIxR3ZoOWFyUmJidG0xRHZYcjE4TzY3NzFiSU5XczZCa1dxTXlJakl5RVNpVXhlazRtSWlJaWc3ODVZR2k4dkw1UEd5RGs0T09EYmI3OHRjZjFBUjBkSHJGNjl1dFJyZVhwNjRvTVBQb0JVS2tYZnZuMGhrVWdFK3ovODhFTU1IVG9VZVhsNTBHZzBrRXFsY0hCd0tQM0ovRCt4V0F5eFdJdzJiZG9nSUNBQUgzendRYW5IbHBWTUpzT2NPWE13Zi81ODdOMjcxK2hhZzBVcTh2VjdsclcxTlZ4ZFhTRVdpOUc3ZDI5Y3Zud1pRVUZCNk42OWU3SFhGaWdjUDdocTFTcmN2SGtUcnE2dThQRHdxTEh2eDg4Ly80eTdkKzlpMmJKbGdtNjNkWmxJVi9Sbkg2SmFMRDA5SFVlUEhvV3ZyeS9YVGFScTUralJvMmFaeFpDSW5rOVYvOTlkdlhvMXVuYnRpbTdkdWxYWlBlbC9kRHBkcFU2Q2QvTGtTZHk1Y3dmRGh3OW50MGNUVk9UN2taT1RnMTI3ZHFGRml4Ym8xYXRYaFZ5ek5tQ0xJdFVKTjI3Y2dMVzFOWHg5ZmMxZENoRVJFZFZBbFQxVGVzK2VQZEd6Wjg5S3ZVZHRVcEh2aDUyZEhjYVBIMTloMTZzdHVEd0cxWHFQSGoxQ2Ftb3EvUHo4RFBiakp5SWlJaUlpSVFaRnF0VjBPaDF1M0xnQm1VeFc0am84UkVSRVJFVDBQd3lLVkt2RnhzWWlLeXNMYmRxMEtkY0FjeUlpSWlLaXVvaS9PVk90cGRWcUVSVVZCUmNYRnpSczJORGM1UkFSRVJFUjFSZ01pbFJyeGNiR1FxbFVjamtNb2xMOC92dnYrUFBQUDh0ODNwbzFhN0JseTVaS3FFaElwVktob0tDZzB1OVRFclZhallNSEQrTGd3WU5RcTlWVmR0OEhEeDQ4MS9sTGxpekJ4bzBiSzZpYThvbVBqOGZEaHcvTGZYNWlZbUtaamxlcjFWaTRjQ0VXTGx4WTduc1NFUkZuUGFWYVNxdlZJam82R2k0dUxxaGZ2NzY1eXlHcUVwbVptZGl3WVFQNjlPa2pXQlQ1YWVmUG40ZWZueCtjbkp6MDI5YXRXd2RMUzB2ODg1Ly9MTlA5L3Z6elR6ZzdPMWY2VEhIRGhnMURUazRPamh3NVV1cXhXVmxaR0RseUpMS3pzekY5K3ZReVBTZVZTbVYwd2l1VlNxVVBYSDM2OURHNnhsWkJRUUVzTEN6SzFOWDl2Ly85TDI3Y3VJRlJvMGJCMWRVVlFPSDQ2aGt6WmlBeU1oTGJ0bTFEa3laTlRMN2UwODZjT1FOUFQwK1RqczNQejBkdWJpNHlNek9Sa3BLQzVPUmtwS2FtSWprNUdTa3BLZWpac3llR0RoMWFwdnZ2MmJNSDMzMzNIWm8xYTRaTm16YVZlUWpBcmwyNzhPT1BQMkxhdEdubzI3ZXZTZWRvdFZwY3ZIaXhUUGNoSXFMaUdCU3BWb3FMaTROU3FVU0hEaDNNWFFwUmxUbDE2aFJPblRxRlM1Y3VZZVBHamZEeThoTHN2My8vUGo3Ly9ITzBiTm15MGxxWmR1L2VqZSsvLzc1YzU1b1NCRXV6ZmZ0MlpHZG5Bd0IrK3VrbjlPN2RHOWJXMXFXZWw1aVlpSG56NW1Ia3lKSG8zYnQzdWU2dDBXaXdaTWtTYURRYUxGaXd3S1FGbStWeU9UWnYzZ3lGUW9HV0xWdnFGellYaVVUdzkvZkh6WnMzc1d2WExpeFlzS0JjTlpWazNMaHhVQ3FWK2crTlJsUGk4ZW5wNlhqampUZktOQ1Y5dDI3ZHNHUEhEdHk5ZXhlaG9hRjQvZlhYeTFTalNDU0NTcVhDeXBVckVSOGZqMUdqUmxYNkVnVkVSRlNJUVpGcW5hTFd4SHIxNnFGQmd3Ym1Mb2VveWd3Y09CRG56NS9IbFN0WDhQbm5uMlBUcGsyUVNxWDYvWmN1WFFJQWRPblNwZEpxY0hSMGhKZVhGNUtUazZGU3FkQ29VYU1TZjdIUHljbUJYQzZ2a01tbWJ0KytqVC8rK0FNMk5qWm8yYklscmwrL2poMDdkbURjdUhHbG5oc2ZINC9rNUdTc1hMa1NWbFpXZVBubGw4dDBiNTFPaDFXclZ1SGl4WXNRaVVTNGZ2MDZBZ01EU3oxdjQ4YU5VQ2dVYU5XcUZRWU9IQ2pZTjJ6WU1CdzhlQkFuVDU3RW9FR0RFQkFRVUthYVN2TnN0MVpyYTJzNE9EakEzdDRlam82T3FGKy9QaG8wYUFBUER3Lzl2MlVOYVUyYU5NRnJyNzJHME5CUTdOaXhBejE3OWhTMFpwZm0vZmZmaDVPVEU5YXRXNGM5ZS9ZZ05UVVZNMmZPaElVRmYzMGhJcXBzL0U1THRjN0RodytSazVPREYxOTgwZHlsRUZVcGtVaUVtVE5uWXN5WU1ZaVBqOGRYWDMyRmVmUG02ZmNYQmNXeWhxQ3lHREJnQUFZTUdJQWZmL3dSMzMzM0hRWU9ISWczM25qRDRMRktwUkxUcDArSFhDN0h5SkVqUzczMjc3Ly9qbzRkTzhMZDNiM1l2c3pNVEFRSEIwT24wMkhNbURFSUNnckNtREZqc0cvZlByUnIxdzZkT25VcThkcGR1blRCbENsVHNINzllb1NFaEdEcDBxVmw2cEd3WmNzV0hEMTZGQ0tSQ05PbVRUTXBKQjQrZkJobnpweUJoWVVGcGsrZlhpeUUyZHZiWStqUW9kaTVjeWRXclZxRnpaczNDNEovUmJDMnRzYU9IVHZnNE9CUWFldk1mdkRCQndnTEMwUC8vdjFoWldWVjV2TmZlKzAxU0tWU3JGaXhBc2VPSFlPL3Z6OEdEQmhRQ1pVU0VkSFRHQlNwVnRIcGRJaU9qb2F6c3pNOFBEek1YUTVSbFhOMWRjWEhIMytNMWF0WDQvang0K2pRb1FQNjlldUh6TXhNM0xwMUN3QXdkdXpZWXVlcFZDcWpZOEJhdDI2TnI3NzZDdnYzNzhkdnYvMG0ySmVabVluUm8wZnJIMi9mdmgwQThPYWJiK0xNbVRQWXVuVXJYRjFkMGIxN2Q4RjVhV2xwK095enozRHYzajMwN2RzWDc3enpUcW5QYmNPR0RmRHc4TUM2ZGV2ZzZPaW8zNjdSYUxCMDZWS2twcWFpWGJ0MkdEUm9FRVFpRWFaTW1ZSXZ2dmdDSVNFaCtPcXJyL0RDQ3krVWVQMkJBd2NpTFMwTmUvYnN3WklsUzB3NlI2ZlQ0ZC8vL2pjT0hEZ0FBSmd3WVlKSjR5SmpZbUt3YnQwNkFNRHc0Y1BSdEdsVGc4ZTk4ODQ3T0hmdUhPN2Z2NDlWcTFaaDRjS0ZGZHIxVWlRU3djWEZwVXpuUkVkSDQ1TlBQaW56dlhiczJJRWRPM2FZZE95S0ZTdlF2bjE3L2VQZXZYdkR3c0lDMTY1ZHcydXZ2UVlBbURKbENtN2Z2bDNpZFVvYTExZ1JYWjJKaUdvekJrV3FWZUxqNDZGUUtFejZhejVSYmZXUGYvd0RKMCtlUlAzNjlkR3RXemNBaGExeGFyVWF6czdPeGNiT3hjZkhReVFTb1ZHalJnYXZWOVNDbDVHUmdmajRlTUUrclZaYmJCc0FXRmxaWWZIaXhaZ3hZd2FXTGwySzk5OS9IKysvL3o0a0VnbisrdXN2Yk4yNkZRcUZBb01IRDhha1NaT0toWjhIRHg1QUxCYWpjZVBHK20wVEowN0V4bzBic1hUcFVxeFlzUUppc1JnYWpRWXJWcXhBUkVRRVBEMDlzV2pSSXYyMWV2WHFoVHQzN3VEWFgzL0ZnZ1VMc0h6NWNzSDFEQmsxYWhRZVBIaUFDeGN1WU1HQ0JkaTRjU1BxMWF0bjhGaXRWb3RWcTFiaHlKRWpFSWxFbURCaEFvWU1HVkxpOVlIQ2NMMTQ4V0lVRkJTZ1U2ZE9lTys5OTR3ZWEyVmxoWVVMRjJMaXhJazRmZm8wdG16WmdvOC8vdGpnc1FVRkJmb1E5YlNrcENSQllIcmVnQ1NSU0dCbloyZHduMDZuZzFLcEJBRFkydHFXTzlRYTZscmF2WHQzd1I4Y0dqUm9nSnljSElNMUpDUWtBRUN4Y2JwRVJHUTZCa1dxTlhRNkhhS2lvdURrNUdUeUxIOUV0VlZJU0Fna0VnbUF3dVVDUWtOREFSUzIxRHpiU3RhM2IxOVlXRmpvV3dPTkdUVnFGRWFOR2lVNHo5blpHYi84OG92QjQ5M2QzYkZtelJvc1hyd1l1M2J0d3NtVEp5R1JTQkFYRndkN2Uzdk1uVHNYZmZyME1YanUxcTFiY2VYS0ZSdzZkRWkvYmZEZ3diaDkremJpNHVLZ1VDZ2dsVW9SSEJ5TXNMQXcyTnZiWStuU3BYQndjQkJjWjl5NGNYajA2QkhPblR1SHFWT240bC8vK2hmYXRHbGo5RG1LUkNMTW1UTUhreVpOUWtaR0JoSVRFNDBHeFd2WHJ1SFlzV01RaThXWU1XTUcrdlhyWi9TNlJiS3lzakI3OW15a3BxYkMzZDBkYytmT0xUVk1lWGw1WWVyVXFWaXhZZ1gyN2RzSGxVcUZ5Wk1uRnp0UExCWUxncEZHbzBGU1VoSXNMQ3dxdElkRml4WXQ5QzJvejhyTXpNU2JiNzRKb0hER1VudDcrM0xmSnljbkIvdjI3Y1BiYjc5dGNFSWlZeFA4UEIyWVMvdWFKaUlpNHhnVXFkWklTRWhBZG5hMjBXVUJpT3FTb3BBSUZNNkdLcGZMMGE1ZHUxSzdVbFkwcVZTSzNyMTc0Lzc5Ky9wV0hnRG8zNzkvaWVPSUV4SVM0Tzd1WG16YzNLZWZmZ3FkVGdlRlFvSEZpeGZqNXMyYmNISnl3b29WS3d5MkhvbEVJaXhjdUJBaElTRTRlL1lzNXN5Wmc3ZmZmaHZ2dmZlZTBmRnlNcGtNbjMvK09iUmFMWm8zYjI2MHhnNGRPbURwMHFYSXo4ODNhZHhuZG5ZMlpzK2VqZnYzNzBNbWsySEpraVVtQjZsWFhua0ZHUmtaMkxKbEMwSkRRNUdZbUlqNTgrY0xndkd6WWYvQ2hRdFl0R2dSNnRldlgyV0JLVDgvWC8rNUtiUE5sbVRWcWxVNGUvWXN6cHc1ZzRVTEY1WjdpUkFpSWlvZkJrV3FGWXBhRXgwY0hOQ3dZVU56bDBOVXBWUXFsYUNsRHdCc2JHend6VGZmQUNoY29tRHc0TUdWT29uTjArUnlPYTVkdTRaejU4NGhMQ3hNdjBCOVFFQUFyS3lzY09YS0Zmejg4OC80NVpkZjRPUGpnN1p0MjhMWDF4Y3Z2UEFDUER3OG9ORm9rSktTZ3BkZWVxbll0YTJ0clhIaHdnVjgrZVdYeU1yS2dxdXJLMWF1WEZsaUYwTUxDd3NzV3JRSWE5ZXV4VjkvL1lYZHUzZmozTGx6K1BycnI0M09udW50N1czU2MrM1lzYU5KeHlVbEplSHp6ejlIYkd3c3BGSXBsaTFiWnZJOWlyejU1cHV3dHJiR2hnMGJjT1hLRll3ZE94YVRKMDlHVUZDUXdlT1BIeit1LzF3dWx4dHRHYTFJUlVGUkxCYVhhK0thcDQwZE94Yng4ZkdJalkzRjVNbVRNWFBtVFBUbzBhTWl5aVFpSWhNd0tGS3RrSmlZaUt5c0xIVHAwb1ZyYkZHVjBPbDBVS2xVMEdnMCtnKzFXaTE0WFBTaDArbEsvS2lJV2xKU1VnVGJiR3hzOUo5THBWSk1uano1dWU5VG1vU0VCQVFIQitQQmd3ZjY1eVdSU0JBVUZJUWhRNGJvbDNlNGYvOCsvdnJyTDV3NGNRSjM3dHpCblR0MzlOZVlQMzgrUEQwOW9kUHBqTFlnSFRod0FGbFpXZkQzOThlaVJZdnc5dHR2bTFTZnI2OHZwazJiaGsyYk5xRi8vLzc2a1BqVFR6L2gyMisvTmZsNW1qSU9FZmpmV01CTGx5N2hpeSsrZ0VLaGdJMk5EWUtEZytIcjYydnkvWjQyY09CQTJOcmFZdTNhdFpETDVWaXlaQW5hdG0yTGlSTW5Db0puVmxZV3pwOC9ENkF3Skg3NDRZZVlOR2xTc1lsMjh2THlURjdJdnNqOCtmUFJxMWN2Zy91S2dxS3RyVzJacm1tSXA2Y24xcTlmaitEZ1lGeStmQmxMbHk1RldscWF2bXNyRVJGVkxnWkZxaFdpb3FKZ2IyOXZkRElPSW1OME9oMEtDZ3FRbDVlSC9QeDg1T2ZuNno4dktDaUFTcVdDU3FVU2ZLNVNxZlN0WkJYQjJkbjV1YzYzc3JJU1RGRHk5Qy8rcHM1UVdkS3NwMFZLbXdURnhjVUZXcTBXSXBFSXJWdTNSdmZ1M2RHelowLzk4eHM5ZWpSc2JXMnhjZU5HVEp3NEVSTW1URUIwZERRdVhicUV5TWhJUEhqd0FKMDdkOGFKRXljQUZJNkZNMlRPbkRrNGNPQUFQdnp3UTBna0VwTW5MR25Rb0FINjkrK1B0bTNiQ3NZeE96ZzRWTmlrSjBYakFwLzIrKysvUTZGUXdNM05EY0hCd1dqV3JObHozYU5Qbno1bzFhb1ZWcXhZZ2Fpb0tEeDY5S2pZMk16UTBGQjlhSk5LcFJDSlJGaS9majI4dkx6ZzcrK3ZQMDRrRWhrY3Yvam8wU1BvZERxRDQ3MUxDb0ZGOTFRb0ZHVU9vTHQyN1NxMjlJbXRyUzFDUWtLd2J0MDZoSVdGVmN1SnlsYXZYbDJsOXpNMGVSUVJVV1ZnVUtRYUx5VWxCWm1abWVqVXFSTmJFMGxBbzlGQXFWUkNxVlFpTnplMzJMOTVlWGtvS0NndzJLb25Fb2xnWldVRlMwdEwvWWRVS2hVOHRyUzBoRVFpRVh4WVdGZ1UyeVlTaVVyOE9IYnNXS1c5QnRiVzFzVkNVSEp5TWxRcUZUdzlQUVZqR1V1Yi9kU1EvUHg4Yk5pd0FaY3ZYMGE3ZHUzdzJXZWZ3Y25KeWVEWXUvajRlTUZzbVNLUkNINStmdkR6OHhNY1Y3VGtnYkh4Z2M3T3pvS3V0bVVkZi9kczkvVCsvZnVqZi8vK1picUdNV2xwYWNWbU1aMC9mejdXclZ1SE1XUEdZUGZ1M2ZxSmhjcnJzODgrUTFCUUVOYXVYWXU5ZS9laVk4ZU9jSFYxMWU5WEtwVTRjT0FBWEZ4YzhPVEpFMGlsVW93Yk53NkxGeTlHY0hBd3Z2NzZhMzE0dDdHeE1iaGt4Y0NCQTVHWGwyZnljaFpGaW1ZaHRiQ3dNSG44WlhwNk9nQVluVWxWTEJaajJyUnBHREZpaEw3NzdOTkxzanpyNmYvUEpSMEhBUFBtellPUGo0OUpkUnBUbFgrZ1RFaElFQ3dOUTBSVW1SZ1VxY2E3YytjT2JHeHNPQTE2SFpXZm53K0ZRcUgveU03T2hrS2hRRTVPRGdvS0Nvb2RiMk5qQTZsVUNwbE1CaGNYRjlqWTJNRGEycnJZdjg4N3ZxcTY4UGIyTGhha1JvOGVqZmo0ZUt4ZHUxWXdicTF2Mzc2d3RyWTJHcnprY2psdTNyeUp5TWhJUkVaR0FpZ01KVVhCcDMzNzloWHkvM0RpeElubzA2ZFByZWtoWUcxdGpkbXpad01vYkwxOHR0VXNJeU1EK2ZuNWNIQndnRlFxTlhxZEowK2VRSzFXNnllSkVZdkZCcnZkL3Zqamo4ak16TVNJRVNQMFFTOHdNQkRkdTNmSDZkT244ZVdYWDJMZXZIa0FVR3l5b09lVm5Kd01BT2pjdVRNV0wxNWM2dkVLaFVMZmxiZTA3cXBQZjYyYTJxcFcybkZQVDc1VFhxWjJmYTRJcTFldkx0WjZURVJVV1JnVXFVYkx5c3BDY25JeS9QMzlJUmFMelYwT1ZhTDgvSHhrWkdRZ016TVRHUmtaeU1yS2drS2hnRXFsMGg4akVvbGdaMmNIT3pzNzFLdFhEN2EydHBCS3BiQzF0ZFYvenE4VDZOZTVLK3VzbEpzMmJjTHAwNmNGMjZ5dHJURnUzRGgwN3R4Wkg0Qkthc1ZSS3BWRzl6ZHIxZ3dMRml5QVZDcEZ1M2J0eWxSYlRURml4QWlNR0RGQ3NHMzY5T200ZWZNbXBrK2ZYbUxYeXJGanh5STJObFl3L3ZSWmNYRngyTGR2SDZSU0tRWU9IQ2hvRVp3d1lRSmlZMk14Wk1nUVpHVmxBWGorbVVrTjNSK0F5VXNVRmJWQWx2Wi9NeVVsQlFxRlF0OXQxMWczNkJVclZ1RG8wYVB3OFBEQXRtM2JLdno1RVJIVkpReUtWS1BGeE1SQUlwR1VlZlpBcXI1ME9oMnlzN01Gb1RBakl3TjVlWG42WTJ4dGJlSG82QWczTnpmSVpETFkyZGxCSnBQQjF0YVdRYkFVQ29VQ2Nya2NGaFlXUnJ2NlBTMG5Kd2M3ZCs1RW56NTk0T0hoQVY5ZlgzVG8wQUVkT25UQTlPblRZV3RyaTBHREJnbk9LYWtWUjZmVEdkMXZTajFQZSt1dHQvVGRGazFWMHJxUDVwS1dsZ1lBY0hOeksvRzRvdFl2WStGSHJWWmoyYkpsVUt2VkdEWnNXTEV1aXE2dXJ2am1tMjhnRW9rUUhSME5BQlUrRTJwRVJBUUFvR1hMbGlZZHIxQW9BQlF1U1ZLU1E0Y09ZYytlUFJnd1lBQ21UcDFxOEpqbzZHaDlOKzVQUHZtRUlaR0k2RGt4S0ZLTlZWQlFnTGk0T0RScDBvUy9FTlJRQlFVRmdqQ1ltWm1Kek14TWFMVmFBSVV6WmpvNk9zTFQweE9Pam81d2NuS0NvNk5qaFhlWHEwc3VYYm9FblU1bjhucUtHUmtaMkxkdkh5SWlJdkQxMTErYk5BN1lXR3RQMzc1OVlXZG5aM1N4OXZJeXRidHJTUUUySkNRRUowK2VyS0NLVEtkUUtKQ1NrZ0tSU0lUR2pSdVhlR3hSVURUV29oZ1ZGWVY3OSs3QnpjME43Nzc3cnNGaml0Ni9CdzhlQUNpYzRLZWlQSGp3VTZkWFd3QUFJQUJKUkVGVUFBOGZQb1JJSkVMYnRtMU5PaWM3T3hzQVNoM1BlUGJzV1FBd09oT3VUcWZEcGsyYm9OUHA4TW9ycndpV1Z0SHBkSWlPamk0MkZwYUlpRXJHb0VnMTF2Mzc5NkhSYUo1N0lnS3FPams1T1hqOCtESFMwdEtRbHBhbWIwMEFDbHNKblp5YzBLQkJBMzBnbE1sa25LQ29BdVhrNU9pWGdlamV2YnRKNXhTMWRubDZlbGJiOThMVXlXeEttb1hUMWRXMVFzWlhHcHIxdENUWHJsM1RCL2VTdXBRQ1FHNXVMZ0RqWS9rQ0FnTGc1ZVdGQ1JNbWxEaldFUUJ1M0xnQndQaUVRZVZSTkZhMVRaczJjSEp5TXVtY29pNndKUVhGK1BoNC9VUkx4cjV1OSszYmg3Ly8vaHYxNnRYRHBFbVQ5TnZWYWpWbXpKaUJ2Ly8rRzJ2WHJrV3JWcTFNZlRwRVJIVWVneUxWU0ZxdEZuZnYza1dEQmcwNHNMOGF5ODdPMW9mQ3g0OGY2OGZHMmRqWXdOWFZGYzJiTjllSHd0b3llVXgxOWVUSkU4eWZQeDhwS1Nsd2NYRXAxbDBVS096U21KK2ZqOGVQSCt0bjBieHk1UW9BbU53Q1dWT05IejhlNDhlUGYrN3JHSnIxdENSSGp4NEZBSFRwMHFYRTQ3UmFyVDRvR3V1aUt4S0pFQklTWW5DNWkyY1ZUVWIwOUZJWnp5TXhNUkYvL3ZrbkFKUnBCdG1pb0ZqUzkvSC9ZKy9PNDZLdTl2K0J2MlpsWDRaVkJnVUV3UVhGZmMveTVpM1RUTE51dDV0WEs2dnJ0VTNhVisxcVdyODAvYWFsM2JxbGFiZXVXbGU5ZFZ2ZGNyOHM3cUlveUw3Sk5tekRMTXp5K2YxQlRJd01NTURBZ0x5ZWo0Y1BaejdyR1VTWTE1eHozcWVoTnpFMk50Ym1VTm5Dd2tKczNib1ZBUEQ4ODg5YkRXT1ZTcVVZTW1RSUxsMjZoSGZlZVFjZmZmUlJxeUdhaUlqcU1TaFNqNVNmbncrdFZtczF2SWljU3hBRVZGVlZXVUpoYVdtcDFlTGJnWUdCQ0F3TVJFQkFnTjFsODZudEdzSjRZOXUzYjhlT0hUdWcwV2pnNnVxS045NTR3MmF2VkhSME5GSlNVdkRJSTQ4Z0lDQUFlcjBlSlNVbEVJbEVtRGh4WXF2M3RtZmR2TnJhMmhhUG16ZHZudFhTRnpleTlQUjAvTzkvLzROSUpHcjFhOWZRK3k0U2lWb01PdmFFeE5PblQ2TzR1QmcrUGo2SWpZMXRXNk50TUp2TldMZHVIVXdtRThMRHd6RjE2bFM3ejIyWVk5clNrZzlIang0RkFFeVpNcVhKdm9aNW1YcTlIblBtek1HNGNlT2FITE53NFVJa0ppWWlMeThQR3pkdXhJc3Z2bWgzKzRpSWVqTUdSZXFSMHRMUzRPM3Q3ZEQ1TmRSMnRiVzFLQ3dzUkhGeE1jckt5aXdWU0wyOHZCQWFHb3FBZ0FBRUJnYTJXdmFlSEVPdjEyUHAwcVdXeHhjdVhNQ3dZY05RVkZRRWpVWURwVktKcFV1WE5qdGNPejQrSHV2WHIwZGFXaHJ5OHZJZ0Zvc1JFaEtDZWZQbTJUVkVzYldobS9hczAyanZrTVdlcnJhMkZxdFdyWUlnQ0pnNmRXcXJYN3ZpNG1JQWNNaHc3TzNidHdNQXBrK2Y3cERoeEo5Kytpa3VYTGdBQUZpOGVIR2JDa28xTEtmUlhGQXNLQ2hBZW5vNkFPQ21tMjZ5MmljSUF0YXZYNC9MbHk4ak1qSVNpeFl0c25rTnVWeU81NTU3RHM4OTl4ejI3dDJMU1pNbXRWaGRsb2lJNmpFb1VvOVRWbGFHaW9vS2pCNDkydGxONlhVRVFVQkZSUVVLQ3d0UldGaUlxcW9xQVBWdjhzTER3eTA5aHEzTnRTTEhNNWxNV0xWcUZTNWN1QUNGUW9IS3lrcTg5ZFpiV0xseUpSNTk5RkdFaG9iaTdydnZickh3VTBSRUJOYXZYOS91TnJRMlYvQzIyMjZEdTd1NzNYTUtiMVFWRlJWWXVuUXBDZ3NMb1ZBbzhOUlRUN1Y2VG5KeU1vQ09MKzUrK3ZScG5EMTdGbks1SEhmZmZYZUhyZ1VBTzNic3dOZGZmdzBBbUQxN2RwdEdlUmlOUmt1VjFPWSs5R3VvWWhvVEU0T2dvQ0RMOW9xS0NtellzQUhIangrSGg0Y0gzbmpqRFJnTUJsUlZWYUcydGhacXRicEpvU3h2YjI5VVZWVmh3NFlOR0Rac0dLY3RFQkcxZ2tHUmVweTB0RFM0dUxnMFcvMk9ITXRrTXFHa3BNUVNEblU2SGNSaU1ZS0NnaEFWRllXUWtCRDJHRHFaSUFoWXQyNGRFaElTNE9QamcvZmVldy83OSsvSEYxOThnU1ZMbG1EbXpKbTQ5ZFpiVVZkWFozZUZZRUVRWURLWllES1pZRFFhWVRRYTRlcnFham4vNnRXckFOQXQ1bnZaTStTMU9abVptVmkxYXBYRDJtSXltVnJjbjVTVWhBMGJOcUNrcEFUdTd1NzQyOS8rWnVsTnE2bXBRVzV1TGdJQ0F1RGg0UUZYVjFmVTFkVWhNVEVSTzNic0FORDZYTWFXbEphVzR1MjMzd1lBM0hmZmZhMHV4OUVTUVJEdzk3Ly9IWHYyN0FFQWpCbzFDbzgvL25pVDQ3S3pzM0h0MmpVRUJBUkFvVkRBMDlNVGNya2NKU1VsK095enp5eERtMGVPSEduelBnMUI4ZnJleEpNblQrTDQ4ZU1BNm92OExGeTRFSUlnMk5YMmlvb0tiTnk0RWErOTlwcmRyNWVJcURkaVVLUWVwV0dvNDZCQmd5Q1JTSnpkbkJ1V1hxOUhVVkVSQ2dzTGNlM2FOWmhNSnNqbGNvU0VoRUNwVkNJNE9KaExWSFFqbFpXVitPV1hYeUNWU3JGOCtYS0Vob2Jpd1FjZmhLdXJLN1p1M1lwdnYvM1dVcEZTS3BWQ0lwRkFMQlpESkJKQkxCWkRMQmJEYkRaYlFxSEpaTElzVWRKQUpwTmg0Y0tGMkxadEc3eTh2RkJaV1FtZ3ZxZkgyVHF5UElaZXIyOXgyUXhIT1gzNk5IYnQyb1drcENRQTlXc21MbCsrM09ycnA5Rm84TXd6enpSN0RhVlMyYUZld0MxYnRxQ3FxZ294TVRHWVAzOSt1NjlUWEZ5TTFhdFhXNGFieHNYRjRXOS8reHVrMHFadktRb0tDckI4K2ZJV3J6ZHo1a3dFQndjMzJYNzU4bVZMQmRucmg0cE9uVG9WSDMvOE1hcXFxaUFJQXJ5OXZhRlFLS0JRS09EcjZ3dGZYMS9MNDRhbGRYeDlmWkdTa29KMzMzMFh2L3p5QzI2NTVSWU9RU1VpYWdHREl2VW9WNjllaFVna2NtaEpkNnFuMCttUW01dUxnb0lDbEplWFF4QUVlSHA2SWlvcUNrcWxFZ0VCQWQxMmVZVGVUcUZRNEk0NzdrQk1USXlsaXFWSUpNTDk5OStQVzIrOUZRY1BIc1NaTTJkdzdkbzFWRlpXd21nMHdtQXd3R1F5V2ZYQ05BUkhpVVFDbVV4bUNaUVNpUVFUSmt6QWdBRURVRmRYaDdLeU1zaGtNb3dZTVFLUFBmYVlzMTYyUlVlV3h4ZzhlSEN6Nno2Mmg2MnFwMnExR2hzM2JyVE0wWncrZlRvV0wxN2NwSHBwVUZBUXdzTENVRlZWQmIxZUQ3UFpESkZJQkY5Zlg0d2JOdzRQUGZSUWgzcnZGeXhZZ0t0WHIyTEZpaFUyUTUyOXpwdzVZd21KMDZaTncvUFBQOS9zQjBjUkVSRndkM2VIVnF0dDB1UG40K09EV2JObVljR0NCVGJQTlpsTUdERmlCQ29xS3Bxc01TbVR5YkJwMHliSVpETDQrdnJhUFM5U3FWVGl3SUVEbG44TElpSnFua2l3ZDZ3R2taT1pUQ1o4OTkxMzZOT25EOGFQSCsvczV0d1F6R1l6Q2dzTExjUERCRUdBdjc4L1FrTkRvVlFxV1oyMGkremZ2eCsvLy8zdk8zUU5uVTdYN3JtaERZSEUzamZPRGI4MnV1cU45cUpGaTZEUmFQREZGMTgwMlY1WldZbXZ2dnJLcnV2TW56OGZQajQrMkxScFUyYzBFMEI5citET25Uc0J3S3A2YTJGaEliNzY2aXZjZSsrOURsbXZzYjJNUm1PSFFtS0RmLy83My9EeDhiRjcySzhnQ05EcjlkRHI5VEFhalpESlpQRHk4ckxyZThoUmJXNVFYbDV1R2RyYlVZNzR2OXNXNjlhdHc4U0pFekZwMHFRdXV5Y1I5VjRNaXRSajVPYm1JakV4RVZPblR1M1EzQm9DVkNvVnNyT3prWmVYaDdxNk9uaDRlQ0FpSWdMaDRlSE5ydEZHbmFlcjMyd1NrV013S0JMUmpZeERUNm5IeU1yS2dwZVhGME5pTzJtMVd1VGs1Q0E3T3hzMU5UV1F5V1RvMjdjdklpSWlMSXVyRXhFUkVSRUJESXJVUTZqVmFwU1VsQ0F1THM3WlRlbFJUQ1lUQ2dvS2tKMmRqWktTRWdCQWNIQXdoZ3daZ3REUVVCWUVJaUlpcDBsT1RrWllXSmpOWWthSmlZbUlqSXhzOTRmREtwVUtScVBSc3F5S1hxL0hkOTk5aDVpWUdBd2JOcXhEN1NicUxSZ1VxVWZJek15RVdDeEdSRVNFczV2U0kyZzBHbHk5ZWhXWm1aa3dHQXp3OXZiR3NHSERFQllXMWkyV015QWlvcDVEclZaYjFzdnNpRC84NFE5V2M5OWZlKzAxTEZxMENQZmRkNS9WY1JxTkJpdFdyTUNZTVdQdzVwdHZ0dXRlR3pkdVJISnlNdjc1ejMvQzE5Y1hBTEI5KzNhRWg0ZGozYnAxZGwwak96c2JmL25MWDdCNjlXcU1HalhLYXAvWmJJWk9wN1BNdmEycHFVRkZSWVZsN1U2SlJJSjc3NzIzWFcwbjZpNFlGS25iTTV2TnlNN09obEtwdEhzTnVONUtwVkloTFMwTitmbjVFSWxFQ0E4UFIxUlVGQlFLaGJPYlJrUkVQVlJ0YlMzKzlhOS9kZmc2MDZkUHQ2dEkydkhqeDJFd0dIRDc3YmUzNno1SGpoekIwYU5ITVh2MmJFdElkSEZ4d1gzMzNZZFBQLzBVeDQ0ZGE3STJaMXZNbURFRFJxUFJhcHRJSklLWGx4Y0NBZ0lzZnpwU1pJeW9PMkJRcEc2dnNMQVFlcjBla1pHUnptNUt0eVFJQWdvS0NwQ2VubzZ5c2pLNHVMaGd5SkFoaUlxS1lyQW1JcUlPQ3c0T2JuRVptWGZlZVFjSERoeHcyRkl6UC83NEkwUWlFWXFMaS9ITk45L1lQQ1kwTkJSanhveHBzcjJrcEFUdnZmY2Vnb09EOGVpamoxcnRtenQzTHI3Ly9udHMyTEFCc2JHeDdmNFExV2cwWXZyMDZiajc3cnZoNmVrSlQwOVBlSGg0Y01rVnV1RXdLRkszbDVtWkNROFBEOHM4QTZwbk5CcVJsWldGOVBSMDFOYld3dHZiRzJQR2pFRllXQmpuSGhJUjNhQ2NXYXgrMzc1OVVDcVZpSTJOdGZ1Y0xWdTJZTlNvVVJneFlvUmR4K2ZrNUZqVzZmem9vNCthUFc3YXRHbE5ncUplcjhmeTVjdWgwV2l3Y3VYS0p1dU95dVZ5dlBqaWkzaisrZWZ4eGh0dllPM2F0VFkvVVAzbGwxOEFBR1ZsWlFDQWMrZk9vYXFxQ2xLcEZGT21UQUZRdis0cDEzU21HeDJESW5WcnRiVzFLQzR1eHRDaFEvbEozYTgwR2czUzA5T1JsWlVGZzhHQVBuMzZZUFRvMFRhTEFSQVIwWTFESnBPaHFxcktLZmMyR0F6WXVYTW5xcXVyOGVHSEg5cFZMWHZ2M3IzWXZuMDd6cDA3aC9YcjEwTWtFdUhTcFV2SXo4KzNISk9XbG9hOWUvY0NBRzYvL1hiczNMa1RNcGtNLy96blArSHY3Mi96dXZmZmZ6OWtNcG5WTnFQUmlEZmZmQlBwNmVuNDYxLy9pcUZEaDlvOGQ5aXdZWGpzc2Nmd3lTZWY0TlZYWDhYS2xTdWJMQXYxOXR0dld6MXZHSGJyNnVwcUNZcEV2UUdESW5WcldWbFpFSWxFTEdLRCt0Qjg4ZUpGNU9ibVFpd1dJenc4SE5IUjBmRDI5bloyMDRpSXFBc29sVXBMQmV1dUpwUEpzR3paTWp6NTVKTll0V29WMXExYjErTG9sZHpjWEh6d3dRZnc4L1BERzIrOFlmbXdkOSsrZmZqdXUrOHN4eDA2ZEFpSERoMENBTVRGeGVIZ3dZTzQ0NDQ3bWcySkFGQlhWd2U1WEc3MWZPWEtsVWhLU3NLc1diUHdoei84b2NYWDhzYy8vaEVxbFFxN2R1M0NrMDgraWFWTGwxcjFEallNb1QxdzRBRGVlZWNkbThWc2lIb0RCa1hxdGdSQlFIWjJOa0pDUW5wMXBVNnRWb3ZVMUZSa1ptWkNJcEZnOE9EQkdEQmdBT2NmRWhIMU1zT0hEOGUzMzM2THRMUTB4TVRFZFBuOXc4UERzWGp4WW16WXNBRmJ0MjV0TWdld2dVcWx3bXV2dlFaQkVQRG1tMjlhaGI3NCtIakV4OGNEQUc2NzdUYXJxcWR2dmZXV3BWcm91KysraStuVHA5dGNGc3RnTUZoNkZGVXFGVmFzV0lGTGx5NWgyclJwV0xKa2lWMnZaZkhpeGZEdzhNRG5uMytPcDU1NkN2ZmVleThlZU9BQmVIcDZXbzQ1Y2VJRWdQb3BNQkVSRWZEejg3UHNLeW9xd3VuVHAxdTlEd01tOVdRTWl0UnRGUlVWUWF2Vll2VG8wYzV1aWxQbzlYcGN2bndaR1JrWkFJQ1ltQmdNR2pUSTZsTlVJaUxxUGFLam96Rnc0RURzMzc4ZnZyNitUcG03UDJ2V0xCdzdkZ3c3ZCs3RStQSGptd3p4Vkt2VmVPV1ZWMUJTVW9MbHk1ZGo0TUNCZGwzWFpESkJMQmJqM252dmhVS2hRRzV1TGw1NTVSVzgrdXFyVFlaN0dnd0d5Ky9DZGV2VzRkS2xTNWc5ZXphZWV1cXBOazFUV2JCZ0FRWU1HSUMxYTlmaTY2Ky9Sa3hNREc2NTVSYkw2MGhJU0FBQWZQYlpaemgyN0JqV3JsMExxYlQrcmZQKy9mdXhmLy8rVnUvaHFBSS9STTdBb0VqZFZsWldGdHpjM05DblR4OW5ONlZMR1F3R1hMbHlCZW5wNlRDYnpZaU1qTVRnd1lOWllwdUlpREJ0MmpUczJyVUxYMzc1SmNhTUdXTlpsTDRyUDBSODl0bG44ZkxMTDBNc0ZqZlpwOVBwNE9MaWd1ZWVldzZUSmsyeSs1b1NpUVN2dnZxcTVmbnExYXZ4eWl1dllOV3FWWGoyMldkeHh4MTNBS2dQbEdhejJmSjZYM2poQlNRa0pNRER3NlBOeTJsTW16WU5yN3p5Q3JaczJZSno1ODdoNXB0dnR1emJ1M2V2SlhRKzlOQkQrT3l6ei9ESko1L2c4Y2NmQndETW1UTUhjK2JNc2JyZUk0ODhndG16WitQdXUrOXVVenVJdWlzR1JlcVc2dXJxVUZSVWhJRURCL2FhSWpaR294RlhyMTdGbFN0WFlEQVlFQkVSZ1NGRGhqU3Aya1pFUkwyWG01c2I1czJiaDhURVJDUWtKQ0FwS2NudWN5ZE9uTmltOE5hYzRPQmdiTm15eFdaUURBZ0l3UHZ2djkvaDM5M3U3dTU0KysyMzhjSUxMeUFuSjhleVhhL1hBNEJsNktsQ29jQ01HVE9RbjUrUFJZc1dXWTQ3ZHV3WVVsTlQ4ZGhqajlsc3k1WXRXeXdmd1ByNCtGaUZSSVBCZ0srLy9ocVRKMC9Hd1lNSE1XREFBTXlmUHgvYnRtM0R4SWtUQVFCK2ZuN28xNjlmayt2NitQalkzRTdVRXpFb1VyZVVuNThQUVJBUUhoN3U3S1owT3JQWmpNek1US1NtcGtLbjA2RmZ2MzZJalkyMWExRmlJaUxxZmNSaU1TWk9uSWdSSTBZZ0t5c0xWVlZWZGkyYjBkNEFjOXR0dHpuc3VMWU14ZlQwOU1UNzc3K1BtcG9hZlBIRkZ6aDgrRERXcmwwTEFFM202ZmZ0MjljeTF4RUFVbE5UNGVQamd6Lys4WTgyci8zSko1ODAyd3U3Wjg4ZVZGWlc0dmJiYjhmQmd3Y0IxRmRhMWVsMENBc0xzM2wvb2hzUmd5SjFTems1T2ZEMTliM2hLM3FXbHBiaTlPblRxSzZ1aGxLcHhOQ2hRK0hqNCtQc1poRVJVUS9nNXVhR0lVT0dkUHA5Rml4WTBPTCtZOGVPSVNzcnE5WGpXaUlJQWt3bWsyVU9vQ0FJU0U1T3hnOC8vSUNFaEFRSWdvRHg0OGVqcHFZR1FPdEJMU3NycTlsZ1hGZFhCMEVRYkU3cEtDOHZ4K2VmZjQ1YmI3M1ZxZ2lQVkNyRm80OCtpc0xDUWdDQXI2OXZ1MTRuVVUvQ29FamRqa2FqUVZsWm1jMUtaemNLblU2SGMrZk9JVGMzRjE1ZVhyamxsbHVjVXBTQXVnZUpSQUtUeWRSaXFYa2k2bDU2MC8vWkJ4OThzTVg5aFlXRnlNckthdlU0VzhyS3l2RDU1NS9qcDU5K3dySmx5K0RuNTRlZmZ2b0pQLy84TTBwTFMrSHY3NDhISG5nQU0yZk9SR0JnSUhKemN3RzBIQlNMaTR1Um41K1BtMjY2eWVaK25VNEhBRFlycW50NGVNRFYxUlVQUHZnZ3RGcHRrLzBOYTBEMnR2b0oxRHN4S0ZLMzAvQkw0RVljNHk4SUFxNWV2WXFVbEJRQTlXdEdSVWRIMjV6blFiMkhtNXNiMUdvMWU1T0plaEMxV3MwNTVPMVVXMXVMbzBlUEFnQjI3OTRObVV5R2lSTW5RaEFFTEZpd0FJSWdZTVNJRVZpOGVERW1UNTVzRmNnYndsdExCZDYrK2VZYkFHaFNMYlh4L1FIWS9QZHpkWFhGbWpWckVCd2NqT3pzN0NiN1UxTlRJUktKMEw5L2YvdGVMRkVQeHFCSTNVNXViaTRDQXdOdnVGL0FaV1ZsT0gzNk5LcXFxdEMzYjE4TUh6NzhobnVOMUQ2QmdZRW9MQ3hrVUNUcVFRb0xDeEVRRU9Ec1p2UTRIMzMwRWI3OTlsc1lEQVlNSERnUWQ5eHhCNlpPbldwWnYvRHh4eC9IcUZHam1xMVJvRmFyQWRnT2VRQncrZkpsN05tekI4T0dEV3QycmNuS3lrb0E5YjJIdGtSR1JqYmIvcVNrSkVSSFIvUDNOL1VLRElyVXJWUlZWYUdxcXVxR1dqdFJwOVBoL1BuenlNbkpnWmVYRjI2KytXWUVCd2M3dTFuVWpZU0hoeU1oSVFFVkZSVlFLQlRPYmc0UnRhS2lvZ0xsNWVXV0NwaGt2K0RnWU15YU5Rc3pac3l3MlNzM2QrN2NGczlQVGs0R0FKcy9LNjljdVlLbFM1ZENJcEZneVpJbHJWNmpiOSsrYldrNk1qSXlrSmFXaGtjZmZiUk41eEgxVkF5SzFLM2s1T1JBTEJhMytZZDNkeVFJQWpJeU1wQ1NrZ0t6Mld6NWRKUERUT2w2VXFrVVE0WU1RVXBLQ29ZT0hjcXdTTlNOVlZSVUlDVWxCYkd4c2IxbWpxSWp0UllFRzF1elpnMVVLaFU4UER3Z2s4bFFVbEtDQ3hjdVFLbFVXcXFQQXZVZnlINzExVmZZdm4wN0pCSUozbmpqRFVSRVJBQUFmdnJwSjF5N2RnMmVucDZReStVb0xDekVOOTk4ZzlEUTBHWjdISnV6WmNzV3lPVnlUSjgrdlUzbkVmVlVESXJVYlFpQ2dMeThQUFRwMDZkTEZ3N3VEQnFOQnNuSnlTZ3BLVUZvYUNoR2pCakJZU3JVSWo4L1A4VEd4dUxpeFl2dzkvZUhVcW1FcDZjbjM0Z1NkUU1ta3dscXRScUZoWVVvTHk5SGJHd3MvUHo4bk4yc0c1Nkxpd3RPbno1dFdmcERLcFZpK1BEaFdMSmtpV1Z0eE1MQ1FqejExRk9vcWFsQlJFUUVYbjc1WlF3WU1NQnlqZUxpWW56NTVaZFcxNDJLaXNJcnI3elNwZzl1RHh3NGdLU2tKTngvLy8zOE1JOTZEUVpGNmpiS3lzcWcwV2d3ZlBod1p6ZWxRM0p5Y25EbXpCa0F3SVFKRTI3SW9qelVPZno4L0RCaHdnVGs1T1RnOHVYTDBHZzBNSmxNem00V1VhOG5rVWpnN3U2T2dJQUFUSmd3d2JLRUE5WHo5L2Z2bE45MThmSHhpSStQaDhsa2d0bHNobFFxdFFURUJrcWxFZ3NXTElDYm14dHV1KzIySmgrdVBmamdnN2ozM251aDArbGdNcG5nNXViV3BxVzN4R0l4eEdJeDR1TGlNR3pZc0JhWEFHazRsdWhHSVJMc1dhR1ZxQXVjT25VS3VibTVtRDE3ZG8vc1JkSHI5VGgxNmhRS0Nnb1FIQnlNc1dQSDJpeTlUVVJFUkQyUElBaE5naXJSall3ZmlWRzNZRGFia1orZmo3NTkrL2JJa0ZoWVdJaVRKMC9DYURSaTFLaFJpSXFLY25hVGlJaUl5SUVZRXFtM1lWQ2ticUc0dUJoMWRYVldrOU43QW9QQmdIUG56aUVyS3d2Ky92NFlOMjZjcGNRM0VSRVJFVkZQeGFCSTNVSitmajdrY2prQ0F3T2QzUlM3bFphV0lqazVHUnFOQmtPSERzV2dRWVA0YVNNUkVSRVIzUkFZRk1ucEJFRkFZV0VobEVwbGo1a0Vmdm55WmFTa3BNREx5d3UvLy8zdjRldnI2K3dtRVJFUkVSRTVESU1pT1YxcGFTbnE2dW9RR2hycTdLYTB5bUF3SURrNUdRVUZCWWlJaU1Db1VhTjY1SnhLSWlJaUlxS1dNQ2lTMHhVVUZFQXFsU0k0T05qWlRXbFJkWFUxVHB3NGdkcmFXaGFzSVNJaUlxSWJHb01pT1pVZ0NDZ29LRUJJU0VpMzdwbkx6ODlIY25JeVpESVpwazZkQ245L2YyYzNpWWlJaUlpbzB6QW9rbE9wVkNwb3RkcHVPK3hVRUFTY1AzOGVhV2xwQ0F3TXhJUUpFK0RxNnVyc1poRVJFUkVSZFNvR1JYS3Fnb0lDaU1WaWhJU0VPTHNwVGVoME9pUWtKS0MwdEJReE1UR0lpNHRqVlZNaUlpSWk2aFVZRk1tcDh2UHpFUndjREttMGUzMHJWbFpXNHRpeFl6QVlESmd3WVFMNjlldm43Q1lSRVJFUkVYV1o3dlh1bkhxVnlzcEsxTmJXWXNpUUljNXVpcFhpNG1LY09IRUNMaTR1bURadEdyeTl2WjNkSkNJaUlpS2lMc1dnU0U1VFVGQUFrVWpVcllhZFptZG40K1RKay9EMTljVk5OOTNFK1loRVJFUkUxQ3N4S0pMVEZCUVVJREF3RUM0dUxzNXVDZ0FnTlRVVktTa3A2Tk9uRHlaT25OanRoc01TRVJFUkVYVVZzYk1iUUwyVFdxMUdWVlZWdDZoMktnZ0NUcDA2aFpTVUZQVHYzeCtUSjA5bVNDUWlJaUtpWG8zdmhza3Bpb3FLQUFCS3BkS3A3VENaVEVoSVNFQmhZU0ZpWTJPNzNYeEpJaUlpSWlKbllGQWtweWdxS29LUGp3L2MzZDJkMWdhOVhvOWp4NDZob3FJQ1k4YU1RZi8rL1ozV0ZpSWlJaUtpN29SQmticWMwV2hFYVdrcG9xT2puZFlHblU2SFE0Y09RYVBSWVBMa3lkMnFvQTRSRVJFUmtiTXhLRktYS3lrcGdkbHNkbG80MDJxMU9IejRNSFE2SFc2NTVSYjQrL3M3cFIxRVJFUkVSTjBWZ3lKMXVXdlhya0Vta3prbG9HbTFXaHc2ZEFoNnZSNDMzM3d6L1B6OHVyd05SRVJFUkVUZEhhdWVVcGU3ZHUwYWdvS0NJQlozN2JjZlF5SVJFUkVSa1gwWUZLbExWVmRYbzdhMnRzdUhuVElrRWhFUkVSSFpqMEdSdXRTMWE5Y0FBSDM2OU9teWV6SWtFaEVSRVJHMURlY29VcGU2ZHUwYWZIMTk0ZWJtMWlYMzAyZzBPSHo0TUVNaUVSRVJFVkVic0VlUnVrekRzaGhkMVp1bzErdHg1TWdSaGtRaUlpSWlvalppVUtRdTA1WExZaGlOUmh3N2Rnd2FqUVpUcGt4aFNDUWlJaUlpYWdNR1Jlb3lSVVZGWGJJc2hpQUlTRWhJUUVWRkJTWk1tTUIxRW9tSWlJaUkyb2hCa2JwTWNYRXhnb09ESVJLSk92VStwMDZkUWxGUkVVYU5HZ1dsVXRtcDl5SWlJaUlpdWhFeEtGS1hxSzJ0UlcxdExZS0NnanIxUGhjdlhrUldWaGFHREJtQ3lNaklUcjBYRVJFUkVkR05pa0dSdWtScGFTa0FkR3BRek1qSXdLVkxseEFaR1luWTJOaE91dzhSRVJFUjBZMk9RWkc2UkVsSkNkemMzT0RsNWRVcDF5OG9LTUNaTTJlZ1ZDb3hhdFNvVHJrSEVSRVJFVkZ2d2FCSVhhS2twS1RUZWhNcktpcVFtSmdJUHo4L1RKZ3dvZFBuUUJJUkVSRVIzZWdZRktuVDFkVFVRS3ZWZGtwUTFPdjFPSEhpQkZ4Y1hEQjU4bVJJSkJLSDM0T0lpSWlJcUxkaFVLUk9WMUpTQXNEeDh4UE5aalArOTcvL1FhL1hZOUtrU1hCeGNYSG85WW1JaUlpSWVpc0dSZXAwSlNVbDhQVDBoTHU3dTBPdmUvNzhlWlNXbG1MMDZORlFLQlFPdlRZUkVSRVJVVy9Hb0VpZFNoQ0VUcG1mbUpPVGcvVDBkRVJIUnlNOFBOeWgxeVlpSWlJaTZ1MFlGS2xUVlZWVm9hNnV6cUZCc2FLaUFxZE9uVUpRVUJDR0R4L3VzT3NTRVJFUkVWRTlCa1hxVkEzekV3TURBeDF5dmNiRmExamhsSWlJaUlpb2N6QW9VcWNxS1NtQnQ3YzNYRjFkTzN3dFFSQ1FtSmdJdlY2UHlaTW5zM2dORVJFUkVWRW5ZVkNrVGlNSUFzckt5aHpXbTVpV2xvYmk0bUtNSERrU3ZyNitEcmttRVJFUkVSRTF4YUJJbmFhNnVob0dnd0VCQVFFZHZsWkZSUVV1WExpQXZuMzdvbi8vL2c1b0hSRVJFUkVSTllkQmtUcE5XVmtaQUhRNEtCcU5SaVFrSk1ETnpRMmpSNDkyUk5PSWlJaUlpS2dGRElyVWFjckx5K0htNXRiaDlSUFBuRGtEdFZxTmNlUEdRUzZYTzZoMVJFUkVSRVRVSEFaRjZqUmxaV1VkN2szTXk4dERkblkyQmc4ZTdMQzVqa1JFUkVSRTFESUdSZW9VV3EwV3RiVzFIUXFLdGJXMU9IWHFGUHo5L1RGa3lCQUh0bzZJaUlpSWlGckNvRWlkb3FQekV3VkJRSEp5TWdSQndQang0eUVXODF1VmlJaUlpS2lyOE4wM2RZcnk4bkpJcFZMNCtQaTA2L3pNekV5VWxwWml4SWdSOFBEd2NIRHJpSWlJaUlpb0pReUsxQ25LeXNyZzcrOFBrVWpVNW5PMVdpM09ueitQb0tBZ0xvVkJSRVJFUk9RRURJcmtjRWFqRVpXVmxmRDM5Mi9YK2FkT25ZSWdDRndLZzRpSWlJaklTUmdVeWVIS3k4c2hDRUs3NWlmbTVlV2hxS2dJUTRjT2hhZW5aeWUwam9pSWlJaUlXc09nU0E1WFhsNE9rVWpVNWg3RnVybzZuRGx6QmdxRkF0SFIwWjNVT2lJaUlpSWlhZzJESWptY1NxV0NsNWNYcEZKcG04NDdlL1lzNnVycU1IYnMySGJOYlNRaUlpSWlJc2RnVUNTSHE2aW9nSitmWDV2T0tTa3BRVTVPRGdZTkd0VHVTcWxFUkVSRVJPUVlESXJrVUJxTkJqcWRyazFCVVJBRW5EbHpCaDRlSGhnOGVIQW50bzZJaUlpSWlPekJvRWdPVlZGUkFRQlFLQlIybjVPUmtZSHE2bW9NSHo0Y0VvbWtzNXBHUkVSRVJFUjJZbEFraDFLcFZCQ0x4ZkQxOWJYcmVMMWVqNVNVRkFRRkJTRTBOTFNUVzBkRVJFUkVSUFpnVUNTSFVxbFU4UEh4Z1ZoczM3ZFdTa29LakVZalJvNGMyY2t0SXlJaUlpSWllekVva3NNSWd0Q21RamFWbFpYSXpNeEVWRlFVdkwyOU83bDFSRVJFUkVSa0x3WkZjaGkxV2cyRHdXQjNVRHh6NWd6a2NqbGlZMk03dVdWRVJFUkVSTlFXRElya01DcVZDZ0RzQ29vRkJRVW9LeXZEMEtGRElaZkxPN3RwUkVSRVJFVFVCZ3lLNURBcWxRcFNxUlJlWGw0dEhpY0lBbEpTVXVEbDVZWEl5TWd1YWgwUkVSRVJFZG1MUVpFY3BySnA2d3dZQUFBZ0FFbEVRVlN5RXI2K3ZoQ0pSQzBlbDV1YmkrcnFhc1RHeHJaNkxCRVJFVFZQcTlVaUtTa0pPcDJ1eVQ2MVdvMnFxaXFiNStYbDVYVjIwNGlvaHhNSmdpQTR1eEVkcFRIVjRadjhaQ1NWWDhVMVhTVjBKb096bTBUVVpxNFNHZnE0K21LYy93RE02VHNXN2hJT3lTVWlvcFlkUFhvVWI3NzVKbGF2WG8xUm8wWlp0Z3VDZ0NlZWVBSlNxUlJyMTY2Rmk0dUxaVjlpWWlLV0xWdUd4eDkvSEhQbnpyVnMzN0ZqQnpadjN0emhOdTNidDYvRDF5QWk1NU02dXdFZGRhNHlCNXZTZmthcHZ0clpUU0hxRUozSmdPemFVbVRYbHVLWDRvdDRNbVk2aHZ1R083dFpSRVRVamYzdmYvK0RsNWNYNHVMaXJMYUxSQ0xFeDhmanhSZGZ4THZ2dm91bFM1Y0NBRFFhRFQ3NDRBTW9sVXJjZHR0dE5xOFpIeDl2OWR4c05xTzZ1cnJWTlpKUG5qeUo0OGVQZCtEVkVGRjMwcU9ENHJuS0hDeS84TFd6bTBIa2NLWDZhaXkvOERWV0RQc2o0bnpEbk4wY0lpTHFodlI2UFk0ZE80WisvZnJoNE1HRGx1MWhZV0VZTkdnUUJnMGFoRmRmZlJWYnQyNUZjWEV4Z29PRHNYSGpSbWkxV3J6Ly92dnc5UFMwZWQxWnMyWlpQZCsrZlR0MjdkcUZUWnMyUWFsVU50c2V0VnJOb0VoMEErbXhRVkZqcXNPbXRKK2QzUXlpVHJVeDdTZXNILzB3aDZFU0VWRVRodzRkZ2xhclJWcGFHdDU5OTEzTDl0bXpaMlBObWpWVzh4RG56NTl2ZGU3RER6OXNlZHpTVU5HVWxCUjgvdm5uQ0FrSmdjbGtzam0zMGNmSGgrc2hFOTJBZW14US9DWS9tY05ONllaWHFxL0dOL25KZUNCOHNyT2JRa1JFM2N6dTNic1JIUjJORHovOEVFQjk5ZkVISG5nQU1URXhHRFpzR05ScU5kNS8vMzJNSHo4ZTQ4ZVB0NXkzWWNNR1RKdzRFZVBHald2eCt2bjUrVml4WWdXTVJpUHk4dkx3eUNPUDJEeHU0Y0tGbURkdm51TmVHQkYxQ3owMktDYVZYM1YyRTRpNlJGTDVWUVpGSWlLeWN2ejRjV1JtWnVLTk45NndiUHZoaHgvZzRlR0JxVk9uV29yWHZQLysrNGlKaWJFYVRycGh3d1lNSERpd3lSRFR4bkp6Yy9IU1N5OUJyVllqT2pvYWE5ZXVoYnU3dTJWL2NYRXhYbjc1WlFEQUhYZmM0ZWlYUjBUZFFJOWRIdU9hcnRMWlRTRHFFdnhlSnlLaTY1MDhlUkxSMGRFWVBYbzBaczZjaWUrKyt3NFZGUlc0OTk1N3JTcWN0b2RLcFVKOGZEejgvZjJ4ZGV0VytQbjVJVDQrSGprNU9RQ0FJMGVPNElrbm5vQ3ZyeS9XcjE4UFB6OC9SN3drSXVwbWVteVBJcGZBb042QzMrdEVSSFM5Ung1NUJQbjUrUkNKUkRBWUREQ1pUSGo2NmFkdEh0dldOWXY5L1B5d2RPbFNEQnMyREhLNUhNdVhMOGVubjM2S3hZc1hJenc4SEZsWldaZzNieDdtejU4UGlVVGlpSmREUk4xUWp3MktSRVJFUkwyVmw1Y1hCZzhlREsxVzIrSnhnaUMwT1NnQ3dPalJvMUZYVjRlelo4OGlNVEVSeDQ0ZGcwd21zd3cvM2JkdkgwcEtTaEFURTRQKy9mc2pORFMwWGErRGlMb3ZCa1VpSWlJaUIwcFBUOGU1YytkUVdGZ0lnNkgxVVNFVEowN0VwRW1USEhiLzY5ZEgzTHAxSzdadTNkcnN0dmo0ZUt2NWlna0pDZGl4WXdmUzB0SWdGb3N4Y3VSSVBQend3NWc4ZVRMYzNOeFFXVm1KRXlkT0lDa3BDWjk5OWhscWEyc1JGeGVIc1dQSE91dzFFSkh6TVNnU0VSRVJPWUJXcThXQkF3ZHc1Y29WK1B2N1k4Q0FBZkR4OFdtMVI2OWZ2MzRPYlVkOGZEeUErblVOTjIvZWpHblRwbUhvMEtHVy9kZFhQUjAyYkpqVitURXhNUmd5WkFqKy9PYy9JeTR1RGx1M2JzVVBQL3lBYytmT29XL2Z2Z2dMQzBOY1hCeW1UNThPa1VpRXJLd3N1TG01NGNpUkl3NTlIVVRrWEF5S1JFUkVSQjFrTnB1eGE5Y3VWRmRYNDY2NzdrSk1USXpUMnRMUU81aVJrWUhObXpkajh1VEptREpsaW1WL2ExVlAvZno4c0dqUklzdnpnUU1IQXFoZkx1UDgrZk1vS2lxQ0lBaDQ5dGxuTVhQbVRFUkZSWFhpcXlFaVoyRlFKQ0lpSXVxZ2hJUUVsSmFXNHM5Ly9qT0Nnb0tjM1J3QXNGUXA3ZE9uVDd2T1AzdjJMR3BxYWhBV0ZvWUpFeWJBMWRVVkFLRFQ2WkNkbmUzd25sQWk2bDRZRkltSWlJZzZRS3ZWSWpFeEVXUEhqblY2U055N2R5OXV2LzEyQVBWTGFMaTR1Q0FpSXFKZDEvcjY2NitSbkp3TVFSQUExUGMwaG9hR0lqdzhIQkVSRWREcGRBZ1BENGRDb1hCVTg0bW9HMkZRSkNJaUl1cUFyS3dzbU0xbTlPL2YzMmx0MEdnMFdMRmlCWTRmUDQ0cFU2WkFvOUhnOE9IRG1EeDVNbVF5V2J1dStkWmJiOEZvTktLb3FBaDVlWG5JemMxRlZsWVdVbEpTOE9PUFA4SmtNdUdtbTI3QzMvNzJOd2UvR2lMcURoZ1VpWWlJaURxZ3Fxb0tBQkFZR05qbDk2NnBxUUVBYk51MkRWS3BGQys4OEFMYzNOeXdldlZxR0F3RzNIZmZmUjI2dmxRcVJiOSsvZEN2WHorcnlxeDFkWFhJeU1pQWw1ZFhoNjVQUk4wWGd5SVJFUkZSQnpRTXpaVEw1VjErN3g5Ly9CRUFFQndjakJVclZpQWlJZ0k3ZHV6QThlUEhNWGZ1WEVSSFI3ZjVtdGN2cjBGRXZST0RJaEVSRVZFUE5YUG1UQlFXRm1MSmtpWHc4UEJBVmxZV3RtelpndGpZV0t2S3BXM1JzTHhHVzUwOGVSTEhqeDl2MTdsRTFQMHdLQklSRVJIMVVJR0JnWGoxMVZjdHovdjM3NC9YWG5zTlk4YU1nVlJxKzIzZWM4ODlaM1A1anZIang4UFB6ODlTREtldFltTmpyWWFuRWxIUHhxQklSRVJFZEFPWk9uVnFpL3RuekpoaGMzdi8vdjA3VkpDbm8rY1RVZmNpZG5ZRGlJaUlpSWlJcUh0aFVDUWlJaUlpSWlJckRJcEVSRVJFUkVSa2hVR1JpSWlJaUlpSXJEQW9FaEVSRVJFUmtSVUdSU0lpSWlJaUlyTEM1VEdJaUxvUm85R0luSndjbEphV1FxdlZ3bVF5T2J0SlJOMldSQ0tCbTVzYkFnTURFUjRlM3V5NmdVUkUxSGI4aVVwRTFFMm9WQ3BjdW5RSi92NytHRHg0TUR3OVBTR1JTSnpkTEtKdXkyUXlRYTFXbzdDd0VBa0pDUmd5WkFqOC9QeWMzU3dpb2hzQ2d5SVJVVGVnVXFsdzhlSkZEQjA2RkFxRnd0bk5JZW9SSkJJSmZIeDg0T1BqZzRxS0NxU2twQ0EyTnBaaGtZaklBVGhIa1lqSXlZeEdJeTVkdXNTUVNOUUJDb1VDUTRjT3hhVkxsMkEwR3AzZEhDS2lIbzlCa1lqSXlYSnljdUR2NzgrUVNOUkJDb1VDL3Y3K3lNbkpjWFpUaUloNlBBWkZJaUluS3kwdGhWS3BkSFl6aUc0SVNxVVNaV1Zsem00R0VWR1B4NkJJUk9Sa1dxMFducDZlem00RzBRM0IwOU1UR28zRzJjMGdJdXJ4R0JTSmlKek1aREt4dWltUmcwZ2tFaTRyUTBUa0FBeUtSRVJFUkVSRVpJWExZOWdwMUwyKzFMYlJiRUt4cnFwTjUwNFBHWTVpWFJVS3RSVW9hZU81dllYU1RZRXc5d0FrbEtjNzlMb2VVaGRJUlBXZmgxUWJ0QTY5TmhFUkVSSFJqWXBCOFRvaUFJS043UnRIUHdJQUtOQ3E4TlRKTFUzMmU4bmNVR01qaVBSeDljWGlBYmNCQUNycmFyRXc4ZThkYXQrZUtTKzAySTd1UmlJU1kxbnN2VWhXWmVDbm9yTXdDV2FyL1RLeEZLOE1tWU9SaXY3UW1lcHdJU2tYdFVhOXcrNi9lc1NmRWVwV0gvTG5IbDNyc09zU0VSRVJFZDNJR0JRYkdlOC9BQS8xdndWdlhkeURBcTNLN3ZOdTd4T0hoeU9uWWtmT0NYeGZlTm9xRE1WNGgxZ2VwMVRsT2JLNVRmUno5MGUwVjBqckI3YVJ4cWh2ZDAvZjNYM0hZcmdpSE1NVjRiaXRUeHllUC9PNTFkZkhZRFpDQWpGRUFOd2tjc3dJR1lsLzV5VTRxT1dPSnhhSjRDdnpnSi9jRTM0dUhnaDA4VUdJbXkvNnVOYi9PVitaZzM5a0hIQjJNNG1JaUlpSU9vUkI4VmNEdlByZ2xTRjNBd0JlaTUyTGw4NStZVmZQVnJoSEFCNk51aFZ5c1JRTEk2ZWlURitORTJWcGx2MHhYbDBYRkVjb0l2Qkk1TzhjZnQwQ3JhcGRRVkhwcHNEOVlSTXR6dytYWEdyU293Z0Fld3FTTUZ3UkRnQ1kyM2NzOWw0N2oycEQxMWFzKzExUUxCUnlEOGpFVXNqRkVzakZNcmhMNWZDVXVzSkQ2Z292cVN1OFpHN3drYmxETEJJMWV4MS9GeTk4bm4wRU9wT2hDMXRQUkVSRVJPUllESXEvdWxwekRUOFZuY1VkSVNPZ2RGUGcyWUYzNHEyTHUyME9RMjNnTHBIanhVR3pJUmZYZnhtL3lUOXBGUklCWUtEWGIydWpuYS9zUFFzQWl3QThFVDBkc2wrL050bTFwZmkyNEtUTlk4OVY1T0JLZFNFR2VpdmhMblhCL0lncCtERDk1eTVzTFhCdjJIakxFTlgyRUNCQVZWZUxVbDAxd2owQ2NhVzYwSUd0SXlJaUlpTHFXZ3lLald6Si9BV0R2RU1SNFJHSTBYNlJ1RDk4RW5ia25MQjVyQWdpUERkb2xxWEl6VWxWQnJabEhiWTZ4bGZtamlpdllBQkFucVljUmRyS3puMEJqYXk2dUJ2cE5VVWR1c2EyQ1UrMis5eVp5bEdJOWVrTG9ENUVmWmkrMTJadllvUFBzZzdobmVIekFBQy83ek1VUjB0VGNhRXl0OTMzZHdRQmdOWlVoMXFqRG1xakRtcUREclZHUGFxTldwVHJhMUNxcTBhSnZocGwrbXFVNld0YWZIMUVSRVJFUkQwSmcySWpCck1KNzEzNUhtdEh6SWRVTElXTFdOYnNzWEdLTUl6eWl3UUFwTlVVWVczcWR4Q3U2MytjRUJBREVlcUhLU1k2dUpwbmF6Ukd2ZE9xZkE3eVZtSmg1RlRMOHg4S3o3UWFXcTlVRitKbzZXVk1DUndFRVVTSWo1bUJaMDV2ZzlxbzY5UzIydkxFeVUraE51cFJhOVRCTExUVXAweEVSRVJFZEdOaVVMeE9ibTBaUHI2NkgyWDZHcHhyWWFqb3VZb2N2SFZ4Ti80WU5oR3JMdTZHM3R4MFR0cWtnQmpMWTZXYkFndjYzMnhYRzFLckNuQlNsZEgyeG5jRENya0hYaG84eDdJa1JZRldoUyt5ajlwMTdxY1pCekhjTnd6ZU1uZjR1M2podVVGMzRxMkxlN3E4cDY0cmUzNkppSWlJaUxvakJrVWJEaFNuMkhYY0tWVW1UcWt5YmU3emxya2oxcWVmNWZta2dJRjIzLzg3MFdtY1ZHVllsc0t3SmRUTnoyci90cXpEVGgvNktCR0o4ZExnT1ZESVBRQUFPcE1CcXk5OVkzZGhsMnFEQm4rL3VnOHZENTREQUJpcDZJKy9Edmc5UGt6ZmE5ZjVMWDI5bXR2LzRwa3ZjRlY5emE3ckV4RVJFUkgxRmd5S0FLYUhETGVzZGRpYTZ3UGE5UnJXNnBzUk1xTEY2cGlkTGRUZER3YXpxY3Z1SndMd2VQVHRHT1Q5Vy9HZXYxL2RpenhOZVp1dWsxQ1dqdThMVCtOTzVTZ0F3RzE5NHFBeDFtRnIxaUVIdHBhSWlJaUlpRnJDb05nSjVHSXBaaXBIQXFndjVQSjQ4cWNvMWxYWlBQYmRFZk14d0tzUEFPRFowOXVRWFZ0cTJXZHJMY2VHeXB4R3dXUjF6UnFERnU1U0Y4dnpKNk9uZC95RjJFa0U0SzhEYnNPMDRLR1diVDhWbmNXUmt0UjJYZSt6ekVNSWN3L0FNTjh3QU1DY3ZtUGdKcFhqby9SOVRlYUJOdlpkd1ducmRvbUFtY3FSbG5taTErOEhnRXBEYmJ2YVNFUkVSRVIwSTJOUVJIMGhsZXNybGpid2szdGlWdWhvTlBRTlZoczAySk9mM09MMXB2VVpCbStaR3dEQUxBZ28xVmMzZTZ5L2k1ZmxzYXBPYmJYdnFaTmJtaHpmMEp0WnJLdHFzdit1ME5FdHRxdXovR1hBN3pFOVpMamwrY1dxZkd6TytLWGQxek1KWnF4Si9SWXI0KzVIaEVjZ0FPRDJQbkVJY3ZIRy8xMzVIalhORk9uWm5IblE2bm1rWjdDbFo5TFdmaUlpSWlJaXNvMUJFZlZyL0RYdXlXc1E1aDZBWlVQdlJlTUJwRFZHSFpKVkdUQUxBb3EwRlUzT2tZdWxtTnQzck9XNVJDU0d2OXpMWmxpVWlNVHdsYnNEcUsrNDZzZ3FwUjlmM1k4Y0c2K3BzUkEzQllENjNzbFNYZFAydlQzOGdSYlBGd0Y0Tk9wV3pBZ1pZZGwyVlgwTmIxM2NEYVBRc1dHdmFxTU95eTk4amJlRy84blNpenBDRVlGMUl4ZmcveTUvajh2VkJhMWVZOHl2VldtSmlJaUlpS2h0R0JTYk1VclJIODhObWdVUHFRdnF6RWJJZjEwNDNrMGl4OUxZZStBamM4ZUg2WHR4clBTeTFYbjNoMDFFb0l1MzFiWWdWMitiUWRGUDdta1pGbG1zYzJ5bHpaemFVcVMyRXFZYWdtQ0JWbVd6OTdKaDBmdGFvNzdKUGplSkhFc0d6c0FFLzJqTHR0emFNcnlac2d0YVUxMUhtbTVSWmRCZzZmbWRXQlo3RHlJOTY5ZWpESFR4eHR2REg4Q1BoV2Z3eit3akxSYktHVzBqS0FhNytqUTdESmlJaUlpSWlPb3hLRjVIQkJIK0dEWVI5NGRQaEFnaTFKbU5lUHZTSGl3ZmVoOEF3RXZxQ29sSUFyRkloT2NIemNJZ2J5VSt5endFazJCR21Ic0E1alRxVFd3UTVPcURpMVg1TnJjM0tPeUdTekxzdTNiQjV2WVFOd1ZlSFhJMytybjdXN1lWYVN2eHQ1U3ZteDBXMmw2VmRiVjQvZndPdkRSNE5rWXErZ09vNzhtY3FSeUppUUV4MkpsN0F2dXZYV2hTOGRYZnhRdlJ2ODc5YlBEOG9Ga1lvWWpBaTJlK3dMVVdndm5HTVk4NHBPMUx6KzFBcFVIamtHc1JFUkVSRVhVbEJzVkdnbDE5c0NSbUJvYjQ5QVVBYUUxMVdIM3BHNnYxRkV2MDFkaWM4UXRlR0h3WDNDVnkzS2tjaFNqUFlLeEovUmF6KzQ3NWJmMUFqUXFoN3ZWREppTTlndkVMTGphNVg1Um5rT1Z4Z2JadDFVR2RaYkIzS0Y2UHZRY2VqUXJuWk5XVzRLMlUzYWlzNjV6Q01EcVRBYXN1N3NiOVlaTndYOWdFU3krc1F1NkJ4UU51UTRDTEY3N01QbVoxenUrQ1lpM0hOYmdwY0JBQTROVWhkK1BsYzE4MjJ4dlpNTlMxb3lSaWlVT3VRMFJFUkVUVTFjVE9ia0IzSUJHSmNWZm9hS3dmOWJBbEpLcnExSGo5M0E2cmtOamdURVVXWGozM0w1VHBhd0FBZzd4RHNYYmtBaVNWcDZOTVh3T2pZTUtheTkvQ1lEWUNBR0s4UTJ6ZXQyRTRKUUJrcVVzYy9iSTZSWUZXWlJVSWsxVVplTzNjZHBSZlY0akgwY3lDZ08wNXg3SDh3dGNvLy9YckRnQm5LN0t4SStkRWsrTnZiVlNCdFVGaStWVUFRSmhIZ04zTG9SQVJFUkVSOVVhOXZrY3h3aU1Renc2NkUySHVBWlp0cWRVRldKdjYzeVpWU0J2THJTM0R5MmUveEJ0RC80Qndqd0Q0eWp3QWlMRDYwamVJOHcxRGJtMFpjalhsaVBJTVJxUm5FR1JpU1pOMURSc0h4Y3gyQkVVUHFRdkcrUTNBNU1DQitHL2hLYXNldE5ZSzBUVFcydHFRRGQ2NTlCOGtsbC9GeW91N3NHN2tnemhZbklMUE1nOWhmdjhwdUtmdnVEYTN2eTBXSmYwRHBmcHFuSy9NeGRPblBzUDhpQ2tZcVlqQXU1Zi8yMlRZYWF4UFg0UzQrUUtvcjZEYTBNdTdLZjFuRFBEcUEzKzVKMjRKR29LTFZmbllkKzE4azNzMXJJWFpuTCtQZlF4OVhIM3RPcGJJMlk0ZlB3NVhWMWVNSHQxeVZlU3Z2dm9LZmZyMHdZUUpFeUNYeSsyNjlwZGZmZ20xV28yLy92V3ZqbWlxMDJWblo2TnYzNzZRU3J2bVYrUEhIMytNNnVwcTNIWFhYUmcwYUpEVnZrOC8vUlFBY045OTk4SEh4OGZXNlIzMnlDUDF3K3kzYkdrNlI5MGVhclVhbnA2ZWRoOS80TUFCQU1DdHQ5NEtrUlBYR1NZaUl2djAraDdGVW4wMVpLTDZOd1VDQk96T1M4U3k4enRiRElrTlZIVnF2SDUrTzlKcWl2RHgxWDFJS3IrS3ErcHIySjJmQk9DM1hrS3BTSUlZTCt0ZVJTK1pHL3IrT2pTMTJxQzF1V1ppUy9xNCttTGJoQ2V4Wk9BTWpQYUxoSnRZRGxrWERYVXMxbFhobWROYnNTWHpseGJYTlhRay9hKzlzMEQ5a09CUE1nNGcvdlJXYUd3VTJwbjdhMmk5cHF1MG1vdFlZOUJpdzVVZkxHMStOT3AzVVA1YStiVkIxN3dhb3M2UmxaV0ZpeGV0aDdrdlg3NGM3NzMzbnRXMlBYdjJvTFQwdDZySXBhV2wrT1NUVC9EdXUrOUNMTGIvMThKMzMzMkhmLy83M3gxcmREZXhiZHMyTEZxMENMdDM3KzZTKytuMWV2end3dy9ZdTNjdktpcWFWdERldVhNbmR1N2NpZXJxNXBkWDZxaTh2RHprNWVXMStUeEJFUERGRjEvZzRZY2ZSbkZ4c2QzbnZmUE9PM2publhkZ01EUmZoSXphcDZxcUNucDkwOStIalJVVXRGNHR2S015TXpNNy9SNUUxSFY2Zlk5aXJWR1BOYW5mNE9tWU8vRHgxZjFJcXlteTdKT0xwWGg3K0FOSXJ5bkNxb3U3Y2I0eUY0SWdORG4vdFhQYm0vUnFBY0NGcWx6OHZzOHdBTURFZ0JpcmdqWmovQ0l0UFlDWHFwc1d1bW5nS1hYRlVKOStpRk9FWTdodnVHVjdReTlaQTdGSWJMVnQzN1VMcUdwbE1may85SnNBb0Q1QS9YenRYSXZIQWtCQm8rVkF5aG9OLzZ5cTB6UWJkRDBrcnBZbFFEU21PbFMwWVlpcTBrMWgrUnJWbVp1K3NiaStoeGFvN3lGdXFIWjZwQ1FWa3dNSFd1Mi9VSm1ML3hhY3d1elFNWEFSeTdBa1pnWmVQYmZkVXRYVzJDaVFFdlVrS3BVS1R6LzlOR1F5R2Rhdlg0L3c4SENieCszZnZ4OGZmdmdoRGg4K2pQWHIxd01Bcmx5NUFnQVlPblJvaDN2VEhubmtrWGFGRHdEbzE2OGZ0bXpaZ3BxYUdqejg4TU1kYW9jOWR1M2FaWGs4Y09CQUNJS0FMNy84RXJmZmZqdDhmWDJ0anIzdHRyWU5WeGVMeGZqNTU1K2IzWC9peEFsb05CcjQrZmxoM0xqT0haSFJHVkpUVTFGVlZZVlZxMWJodmZmZTY3SmVXTEx0RDMvNEErYk5tNGVGQ3hmYTNQL05OOTlnMDZaTldMWnNHYVpNbWRMc2RWSlRVKzI2bjZlbkovcjE2MmUxN1IvLytBZDI3OTZOalJzM1lzQ0FBUUNBSFR0MllQUG16WGEraXVidDI3ZXZ3OWNnb3JialQzYlVyNlA0L0psL050ays2OWRDTlZHZXdYQ1Z5SEZLWmZ1VE1sc2hFUURPVnVSQVFIMlZ6Z24rMGRpY2NkRFNZelhPYjBDajQ3S2JuQnZuRzRhSCtrOUZmOC9BSmtWWkd1UnB5bkdpN0FvU3l0S1JYVnVLaC90UHRlemJrNStJb2xZcXFUWUV4V3FqdGtreG1MYjR0dUFrdmkwNGFYUGYzTDdqOEdEL213RUFoNHN2NGg4WkIreSs3czdKejFnQ1hKMmRBYTdoTlFrQURwVmNhaElVQWVETDdHTVk2eGVGRURjRk5DWTlYQ1JTeUVTU1grL1RzZlVmaVp6Rno4OFBmL25MWDdCeDQwWXNXN1lNR3pkdWhMZTM5Vkk5NmVucFdMOStQVHc5UGZIU1N5OVp0amYwUWpveXNQVHAwd2N5bWN6dTR4dUhTN1BaM0trOWFiWk1tREFCQXdjT3hKVXJWL0RQZi80VFR6Lzl0TTNqcm45emJJczlRZm5ISDM4RVVCOUFKWksyandaSlQwL0grZlBuY2M4OTkxZ040MHhOVGNXU0pVdmFkSzIyaE9DZmZ2b0pFb2tFTDczMEVoWXRXb1RMbHkvajAwOC94ZUxGaTl0MFQrcGFkOTU1Snc0ZlBvelZxMWVqWDc5K2lJaUlzSG1jdmQ4NzQ4ZVB4NnBWcXdEVTl6Qi8vUEhIMkxWckYrNjc3ejVMU0d3c1BqN2U2bm5ELy9IclA1QzUzc21USjNIOCtIRzcya1JFanNlZ0NNQmI1dFprbTV0RWpudjdqUWNBNk0wRzdNbFBzbmxjQTVOZ2JyTGVZTFZCZzB4MU1hSThnK0h2NG9WQjNxRklyUzZBaTFpR0VZb0lBUFdCSnJrOG84bjFQS1N1aUd4VUZiWCtXTUVTR2d1MEtpdzU5Wm5WZmkrWnErVnhyZEV4YXhsMmxKLzh0L2tyalhzaDdkRXdsTllrbUdFV1doOFVPdEJiaVVtL0JzT3pGVmtvMGpZZHpnWFVoODRQMG43Q0tMLysrRmYyY1FnUTRDYXRuNU9sczlGelNkUlR6Smt6QitmUG44ZTVjK2VRbFpXRjRjT0hXKzNmdkhrelRDWVRWcTFhQmFWU2FkbCs0a1I5UWFpYmJyckpZVzFadVhKbHMyOUdiV2tjVm54OGZCeldnMUJZV0lpSEhub0lRT3U5RW4vNjA1K3dldlZxQkFZRzJ0d3ZGb3Z0bXMvWFd2QktUMC9IbVRObklKRklNSHYyN0ZhdmQ3MnlzaklzVzdZTTVlWGx5TXJLd2dzdi9EYkgzTVhGeGE0d0Mvd1dhTzA5SG9BbGxQcjQrT0NsbDE3Q0s2KzhndDI3ZDJQczJMR3R6b09scnFOV3E2SFZXaTlYdFdqUklwdzRjUUp1Ym01V1E4OEJXTDduUC9yb0kyUmtaT0RkZDk5RmZIdzhCZzhlREtCK21QbDMzMzJIano3NkNBRGc0ZUVCQU5CcXRWaTdkaTJPSERtQ2hRc1hZdDY4ZVRiYk0ydldMS3ZuMjdkdng2NWR1N0JwMHlhcm4wVzJYZ2VESXBIek1DZ0MyRGJoeVJiM3U0aGwyRERxNFJhUHlhNHR4Yk9udHpYWmZxUWtGVkcvRnEyNUszUTBVcXNMY0d1Zm9YQ1YxSC9TZnFXNndPWjh5SkpmRjRYWG1RdzRYWkdGazZvTW5GSmxZZHVFSjVwdFEwT1FGUURVR25VdHRyZXJCTHY5Vm9TaFZHOS9ENEZNTExHRVluMHp5MWcwSm9JSWY0bWFadWw3L2I3d1RJdkhwMVlYSUxXNmZyNkd1MFFPRjNIOXYwZG5MZkZCMUZXZWUrNDVHQXdHbTUvVXIxaXhBcW1wcVJneFlvUmxXMlptSmdvTEN5RVNpZkR5eXk4M2U5Mm9xQ2k4L3ZycmxnSW9BQ3h6NnhxMmhZVFlydkRjVTB5ZVBCbmJ0bTJEbjU5amxzaHB6czZkT3dFQVU2Wk1RVkJRVUN0SFc5UHI5WGpqalRkUVhsNE91VnplSkdoR1JrYmFYWnltSWRDMnQ1ak42TkdqTVdQR0RQejQ0NDlZczJZTlB2bmtreWE5Mk5SNTh2UHprWjZlYm5tZWs1T0RYMzc1QlVCOVQ5emV2WHR0bnJkOSsvWW0yeG8rUkltS2lySUVUS1ZTaWFpb0tBQ0FRcUd3N0c5dzVjb1ZyRjY5R21WbFpYanR0ZGZ3dTkvOXpxNTJwNlNrNFBQUFAwZElTQWhNSnBQTkhuZ2ZIeDkrTHhGMUF3eUtuZXhReVNVODJQOW1TRVJpVEFpSWh0Sk5nYnVVdjMzcStrdHgwL1VWZ2ZvZXcvcDVrVGsyNStMWkV1UlNIOHFxNmpUTkRvZnRhZ004ZjF2MFBydTJ0SVVqclRVRU44QzZrRTF6Ymc0YWJBbmttZXBpbkc1bW1MQXRDcGZmZWozYk1vZVNxRHRwSE9DdVYxWlcxbVQvMUtsVDhlQ0REMXJlSUFxQzBPS1F5WVllQkZ2SHRIZE9vck5kdm53WmE5YXNhZkdZbGtMVTY2Ky9qcVNrSkd6ZnZoMEJBUUhOSHRkWWZuNCtqaDQ5Q3FDK0I3Z3RCRUhBbWpWckxPSGd1ZWVlUTB4TVRKdXU0V2gvL2V0ZmNmTGtTZHgwMDAxd2QzZDNhbHQ2bTZTa0pQejk3MyszUEQ5Ky9MaWw5KzNqano5dU1oZnh2Ly85TDVLU2tyQnk1Y29PMzN2djNyMVl0MjRkSWlJaXNHblRKcnQ3cGZQejg3Rml4UW9ZalViazVlVTErM09ycGQ1Skl1bzZESW9BUGtqN3llcjVueU51c2d5Wi9ETDdLRlROOURKNVNsMnhNSElxZ09ZRFJyVkJnNlR5cTVnWUVBTVJSSGgxeU4yV3BSczBSajJPbGw2MmVaN09aR2gyVG1SemdsenJnMko1WGYwUVQzdVd2QUJhWHg1ai83VUwySlRlZkZHRzVnUzZlRU1ocjM5enFUTVprSyt4djdLcmkrUzNvS2d4dFZ6SkRRQ0tHMVUzL1ZmTzhUWlZMKzNuN205NVhLTHIybmxSUkk3U1VsaXo5YWw5UlVVRk5Cb05mdmpoQndEMVMxMWMzN3MxWjg0Y2FEUWE3Tnk1MDlMTDFuajQ1Z01QUElDeXNqS3JiUTF2L1A3eWw3OTA3QVYxZ2JxNk9wdVZJQVZCYUZLNHJDVnRxUlQ3OGNjZncyeXUveUN2TFQyWFpyTVo2OWV2eDVFalJ3QUFqejc2S0taTm0yYnoyTEt5TXFzNXFLMXA2VU9HeG15RlpnOFBEM3owMFVlVzNwKzc3cm9MT2wzTEkxcnV2UFBPRnZlemNJbDk3cm5uSHR4enp6MjRlUEVpbm5ubW1TYkZiQ0lqSTYyT1QweE1CRkEvSDdlamhnMGJoZ1VMRnVCUGYvcVRwWkNSeVdUQyt2WHJNWGZ1M0NiM0JvRGMzRnk4OU5KTFVLdlZpSTZPeHRxMWE2MCtYQ2d1THJhTWFyampqanM2M0VZaTZqZ0dSUUFIaTFNc2oyOEtIR1FKaWNkS0wrUGZlWW5ObnJjdzhyZGhGajhVbm0zMnVIL25KV0ppUVAybnZuMGJoWks5MTg1RGEzTE1YTUpBRjIvTGNOYm01dVoxdFliWERBQlhhZ3JidEpTR3UrUzNkZHpzK1JwZHJpNUVibTBaS3VwcTJ4eXdHNitobWRPR1hzK3VsSjJkRGFsVUNxbFVDb2xFQW9sRUFyRlliUFYzdzJPeFdNdzF5bnFoNjk5Y0p5WW00dTIzMzRaR28wRndjREEyYk5nQWYzOS9xMk8rK3VvcmFEUWFBR2hhMGJtMkZocU5Cbks1M0RMc3JDMmFLMmJUM0x5NDVvS3UyV3pHWTQ4OVp2ZDkyektNTWk0dXptWmwwbFdyVnVIdzRjT1lQSGx5aStlYlRQV2pQZXd0Um5QcTFDa2tKQ1RZM2I0R0JvTUJiNy85Tm80ZHF5ODY5c0FERCtCUGYvcFRpKzFxU3k5dlIzdUVHdzhSVkNxVnpRYkY0dUppbUV3bWhJU0U4R2VVQTUwOGFidVlYR2NLQ1FuQi9QbnpMYzhGUWNEYXRXdHg0TUFCREJzMnJFbFFWS2xVaUkrUGgxS3B4SVlORy9EQkJ4OGdQajRlUzVjdVJYaDRPSTRjT1lJTkd6YWdYNzkrV0w1OGVhdEZib2lvYXpBb051SXBkY1dqdjRZL3RWR0h6UmtIbXowMjJpc0VzNVNqQUFBWjZtS2NValV0U05NZ1UxMk1wUEtyR0xZeHVzd0FBQ0FBU1VSQlZPZi9XeVV3bmNtQS8rUW5PNmpsUUpSWHNPVnhycWJNYWwrMVFZTTliYnhYa0lzM1ppaEhkcWhOdHdRTnNUeE9LRXR2NGNpbTNCb0hSVHNMOCt5OWRoNm5LOXEraHROZzcxREw0NXpydm5iZFJYSnkyLzc5cmcrUnpZWEs1b0ptNDhCcDY3R2o5bEhuMkxsekp6WnYzb3lnb0NCb05CcW8xV29zV3JRSTQ4ZVBSM3g4UEZ4Y1hLQlNxZkRsbDE5YXppa3VMa1p3OEc4L1J4cUtYUVFIQjdmclRYMXp4V3dhbHMrNFB0QjkrdW1uTnQ4Y3RqWWsxdEVTRWhKdytQQmgrUGo0NEpsbm5tbngySWFnYU0vU0VFYWowV3FZb0wwMEdnMWVlKzAxbkQxYi8ySGtBdzg4MEdvUFlIQndzRjI5Y2cxekZOdmFnL2Y4ODgranJNejZaK1cyYmZWejlELysrT05tejVzelp3NE1CZ08yYmR2R29PaEFEVU9aVFNaVGsvL0hiWEh4NGtYbzlYcGtaMmNEQUs1ZXZXclpWMVJVdjNUWTZkT25MZHRHamFwL0QyUTJtN0ZtelJvY09IQUFUenp4Qkc2Ly9mWW0xL2J6ODhQU3BVc3hiTmd3eU9WeUxGKyszRkl0Tnp3OEhGbFpXWmczYng3bXo1L2ZyaXJBUk5RNUdCUWJlU1R5ZC9EOWRhaWtUQ3pCZldFVDhXM0JTUlQvV2xpbWdiZk1EYzhQbWdXeFNBUUJ3S2VObHIxb3p1bUtMS3VnbUt6S1FKVkI0N0MyeDNqOVZrUWlXMjNkSzFaajFMVTVsQTcyRHUxUVVCeWw2RytwMm1vV0JDU1V0eTBvZWtoL3ErQ3FzYlBYOWZ2QzA2MGZkQjJKU0l4QnZ3YkZPck1SbVdyN0Y0L3VTbmZlZVNlTVJpTk1KaE9NUmlQTVpqTk1KaE5NSnBQbHNhMXR6VDF1ZkkzRyt4dWV0MlhZWFVlSVJDS24vR2w4NzhadHNmVzRwWDJPUHE2alZDb1ZObTdjaUtOSGoyTEFnQUY0NjYyM2NQLzk5ME11bHlNNk9ocjc5dTFEUmtZRzNuenpUV3pmdmgwYWpRWnVibTdRYXJYSXo4OUhYRnljNVZxNXVia0F1cTVBalQyOWhpMEZtcmF1YzJoTGFXa3AxcTVkQzVGSWhCZGVlS0hWWG8yR2hlTmRYRnhhdmZiV3JWdVJrNU1EaFVKaEtRSmtqemZmZkJNbEpTVVFpVVI0L1BISE1YZnVYTHZQN1N6RnhjVW9MbTdiejhyS3lrcG9OQnBFUmtZeUpEcFFlbm82eXN2TEFkVFBRZno1NTUreGR1MWFoSWVIUTYyMm5oTFQ4UDE2L1haWFYxZElwVkw4di8vMy82eitYVC81NUpNbTkydGM4R3Jmdm4zUWFEUjQrKzIza1p5Y2pCZGVlQUhUcDA5dnRxMmpSNDlHWFYwZHpwNDlpOFRFUkJ3N2Rnd3ltY3d5L0hUZnZuMG9LU2xCVEV3TSt2ZnZqOURRMEdhdlJVUmRnMEd4a1oyNUoyQ0dHVk9EWXVFaWxtR21jaVR1Q0JtQmhQSjA3TWxQd3RXYWEzQ1h5UEhha0xrSS9uVSs0SC95azNDNXV1a2NsOGJDUFFMd1VQOWJyTGJkRkRnUWg0b3Y0blJGbGtQYVBsTFIzL0w0U2syaFE2N1pYaTVpR1I2Sy9PMzFIaXU5M09acW9wN1MzOTU0MlROSHNiMUdLdnBiaHV5bVZoWFlYVGlvcXptalNFUkRZRFNielpZL2paODM5N2l0K3h6OXB5M1hiZERjNDViMk9mSzQ5Z3p0dlA2YTMzLy9QVFp2M2d5MVdvMnhZOGRpMmJKbGNIT3JyNFFzbDh1eGN1VksvT01mLzhDdVhidnc1Sk5QWXNHQ0JmRHg4Y0dqano2Sy8vdS8vOFBseTVjeGMrWk15elhUMHRJQXdLNWlLWGw1ZVRoNDhDQ0dEUGx0Rk1HeVpjdHNEajF0Nkpsb3JsZXNvY2hPVjlQcjlWaXhZZ1dxcXFydzV6Ly8yYTU1WEhWMWRaWWg0UzI1ZVBFaXZ2cnFLd0RBMDA4L2pUZmZmTlB1ZHBXVWxNRE56UTB2dlBBQ2JyNzU1bGFQdDNlK1lYdlBHVHAwS0w3NDRndkw4K25UcDF2bVhMWWtKYVYraWtmZnZuM2IzTDcyV3JkdVhaZmRxNlAzbkRoeElpWk5tdFRtOC9iczJZT0pFeWRpMzc1OW1EbHpKckt5c3ZEeXl5OWowNlpOelE1UHZ2N0Rodmo0ZU15YU5RdnIxcTJEeVdUQ3hZc1hzV2JOR3J6Kyt1dVcvLzk3OXV6QmYvN3pIMHZQTVZBL0pXTGx5cFZRcVZSWXRXb1Z4bzRkMjJ3N0V4SVNzR1BIRHFTbHBVRXNGbVBreUpGNCtPR0hNWG55WkxpNXVhR3lzaEluVHB4QVVsSVNQdnZzTTlUVzFpSXVMcTdGYXhKUjUyTlFiS1JZVjRXTmFUL2o2OXdFM0JjMkFWT0RZaUVSaVRFcElBYVRBbUtRVXBVSE40bmNVbDN6Zk9YL1orKyt3NksrMHJlQjMxTVllaHQ2N3lnSWlyRTM3QmhOaktZWFRUWnRFMVBkSktib3hoS05NY1VVTnh2M2w4VDBaRzN4VmFNUk80cGdCeEZRVUhxUnp0Q0dQdVg5ZzJYaXlJQ0FBd040ZjY3TEt6RHpMYzlvbExubm5QT2MzSnR1Vkc4bnNjQS9oOXluTlpVU2FObk80WTJndVhqMzRoWmsxWmJjVXQzMnhwYndObS9aQXltL3JoelZ6ZlUzT2FObnZSZ1FvVm4zcDFLcnNhT0RkWjd0Y1REK2E4MUxUWFBQYmZVeDJURkk4L1g1aXZhbkQ5K09XcWVHY2hwUXp6dDgrUEF0blgvNjlHbHMyTEFCSmlZbWVPbWxsekJ2M3J3Mm96WkNvUkNMRmkyQ3ZiMDlEaHc0Z0lpSUNLMDNwcGN1YVhkZ3ZuTGxDZ0JnOE9EQk91K1psWldGeHNhV0QzRmFnOFlMTDd5Z21ZNVpWRlRVWWMzdFRTZnR5bWlidmlnVUNxeGV2VnJ6bXVmTm00ZnM3T3liN2dOWlgxOFBhMnZyRG84QmdLKysrZ3BxdFJyaDRlRnRPbEhlcUxHeEVULzg4TmNldVI0ZUhsaTVjaVc4dkx4dS9rTFF2ZldHWFRtbnU5TWF6NTQ5Q3dDSWpvN0dwazJiOE13enovVDR5R0p2YnE5UVhkM1NDRzNjdUhIZE9yOHJlMW0yS2l3c1JGUlVGTmF0VzRkRGh3NXBwblJ1M3J3WnRyYTJXTFpzbWRieCsvZnZSM3g4Zkp2SEJ3MXEyWCs0OWMrMmRUYUJxNnVyWm85RFMwdEx6V05BeTUvbmUrKzlCdzhQRC96NzMvL1dHdjJycjYvWGZFalZLakF3RU1IQndWaXdZQUdHRGgyS0gzLzhFZnYyN2NQRml4Zmg3dTRPVDA5UERCMDZGTE5tellKQUlFQldWaFpNVFUwMXpadUl5REFZRkhWb0RZdzc4czdnWWMveENIY01nZ0FDaEZqLzlROTVaVk1kUGtuNW84TnRLT3lNTGJFbTlHRk42RkdwMWZnbE94b1BlNDZIaWNnSVppSUpWZzk5Q084bC80NzBtbzdmVkhWa3F0TVF6ZGZudTlqSVJaOEVBQlo2VDBMNGRlRnJhKzdKTm1zbU95UEkrcThmT2lVM1RQM1ZGM3RqUzAzREhhVmFoUk1sdWp2UUV2VjE0OGFOdzJPUFBZWlpzMlpwM3NqdDI3Y1BjWEZ4ZU91dHQ3VDJUWHpnZ1Fjd2QrNWNHQnNiYTk3TU9UczdJemMzRndVRkJYQjFkVVZkWFIyU2s1TWhFQWkwZ21KSlNRazJiOTZNczJmUG9xVGtydys0YkcxdE1XSENCSVNGaFdISGpoMEFvTlVwOVhxdGF4VDdTbWRMaFVLQmRldldhWUlNMExJR3I3eThIQ3RXck9od0UzbVpUTmFwQURkeTVFaFVWVlhodGRkZTYvQzRTNWN1WWYzNjljalB6OWM4dG1MRmlrNkhSS0J6NncwLysrd3pSRVpHd3NURUJBME5EWGp6elRkMXJpdHJwVmFyYnluVTFkYldJaW9xQ3RiVzFoQ0x4ZGk2ZFN2S3lzcXdaTW1TVHEzdjdLN2U3THg3OHVSSm5EcDFxbHVqZ3QyMWJkczJ1THU3WTlpd1lackhURXhNTkoxUGI5elhNREV4RWZIeDhUZmQ3N0QxdzVxT1BnUVpOR2dRSG5qZ0FUeisrT05hZjRhLy8vNDc5dXpaZzg4Ly8xenI3NzlVS3NWenp6Mm5kVDdRc2wxR1ltSWlDZ3NMb1ZhcjhkcHJyMkhPbkRsYSt6VVNrZUd3bTBRSEN1c3JzVFgzRks1VUY3WjV6a1ppaGsrR0w4Uk01MUNJQlcxSFhKeE5iUEQrMEljMVcyRUF3SGVaUjdFci94eSt1UEtuWmsyamhkZ0U3NFUraEpIUzd2MmpLQklJTWQwcFZQUDltZkwwRG83dU9TS0JFSXNIemNGOUhtTTBqNlZXWDhQdmVWM3Y4T2RwWm84N2JQL3FtSGExcHUzdnZ6N2M1ejRhSWtITFg0RTRXWlplMTR3UzliYW5ubnBLRXhJckt5dng3YmZmNHVUSmt3Z0lDSUNEZzRQV3NUZXVxUnM1Y2lRQTRQang0d0JhT3FZcUZBb0VCd2RydlZtVXlXVFl1M2N2U2twSzRPRGdBSW1rWmFiRTFxMWJzWGp4WXZqNitxSzJ0aFlDZ2FCZmRDMnNxNnZEUC8vNVQwUkhSOFBWMVZVVG5KOTc3amswTlRYaDNYZmYxV3hnZnFQcTZtclUxZFdocWFrSlc3WnM2ZkErYytmT3hiSmx5MkJoWWFIeitkTFNVbnp5eVNkNDdiWFhrSitmcnpVVldkOGorbDkvL1RVaUl5UGg0K09EVHo3NUJBS0JBSnMyYlVKdHJlN2xBYW1wcVZpMGFKRldrTzZxTFZ1Mm9LR2hBZlBuejhlbm4zNEtlM3Q3SERseUJFdVhMdFYwM2FXdTgvZjN4K09QUDY3M2tkbWNuQnlJeGVJMlhaS3ZaMjF0amFlZWVrb3JKRVpGUmVHYmI3NkJqNDlQdTlQcEV4SVNjT0xFQ1hoNmV1SnZmL3NiMXF4Wmc1OSsrZ2wvL1BFSHZ2enlTMHllUEZubmVVUmtHQnhSYkllbm1UM3VkcnNEMDV4Q05HRkNEVFZTcXE0aHlOb2RBclNFd1JjRFp1Rmh6L0hZbEhsVTA5a3oxTVlUYndYZEE0dnJHckpzeXoyRmZRVVhBTFNFdVUwWlIvQjN2NVk5c014RUVpd2JjaSsyNTU1cVdTZlpUaU9SNjYvWHVyWnBpbU93WnIxa1VVTWxydWhZTDNtemZSSnYxU0FyVjd6Z0h3RXY4NysybWNpcUxjRzZ5N3ZidkJaL0MyYzBxSnBSMFNSSHJVSjc3YUVBQWd5MThjUkxnYk1nL044UHZwS0dxbHNhYlcyUHQ3a0RJbHorK2hUMi8rVjNmWG9zVVYrUmtaR0JSWXNXNlh5dXZWR1Y2MGVld3NQRHNYZnZYa1JHUnVMaGh4OUdaR1FrQUxSNTArYmk0b0s1YytkaTZ0U3BDQWtKd1dPUFBZYXlzakxORzFXbFVvbTZ1anBZV2xyMmk2NjJLU2twaUkrUGg3VzFOZGF0VzRkWFhua0Y5ZlgxR0R0MkxONTU1eDJzWGJzVzY5YXQwem1GOGZMbHl3QmFmdTh6TWpJNjNLN0N3Y0doVFZodnRXM2JOdnowMDA5b2FtcHAyblhublhmaStlZWYxM3ZUR3FWU2lmLzg1ei9ZdlhzM0xDMHRzV0xGQ3JpN3UyUHExS2s0ZXZRb3Z2cnFLNjI5Rit2cjYvSEREejlnMTY1ZFVLdlYrUFRUVC9Iamp6KzJtVko0TTFsWldkaXhZd2VNalkxeHp6MzN3TXJLQ3A5KytpbVdMRm1DaElRRXZQYmFhL2o0NDQ4N05ZV1h0TTJZTWFOVGpaUzY2dUxGaS9EeTh1clNhTy8rL2Z2eCtlZWZJemc0R0V1WExtMDN2RzdmdmgzbnpwM1R2SWVSU3FWd2MzT0RsNWNYdkwyOTBkRFFBQzh2cjF0ZXQwMUUrc0dnZUIxTEkxT010UXRBdUdPUTFqUlRBTWlwTGNOWGFRZVFWbE1JUHdzbi9NMW5Na0p0UEFFQU5oSnpGTmRYUVFCZ3J0c0lQT0V6V1JNdUFXQnpUaXkyNVo3U3V0NitnZ3NRQ1lSNCtuL2JjUWdBUE9RNURpT2x2dGlZZGhDNWRXVVlaT21LOGlZNWFwcnJJUmFLOEpEblgyc2ZhaFFOTUJWSjhJalhYL3Q4SFN4TTdOSkc4N2ZLMmNRRzkzbU14Z3pub2JqK1I4TFZta0tzVHY2OVRSQUVnRWU4eG1PRXRHVzBVS2xXb1VtbFFKTktnV2FWRWhaaUUwMWptVlpiY2s1MmFmL0Z6akFTaXZCSzRKMmFQNk9MbFRtNFVtM1lCa0JFdDBJaWtXaldPTlhXMWtJbWswRWlrZWhjVDNiOXRNWldZV0ZoY0haMlJtRmhJYjcvL250Y3VIQUJJcEdvVGZNVWEydHJ2UHJxcSszV1VWcGFDclZhclhtVHA2dEpTa2ZOYklZUEg0NVhYbm1sM2V0M3AxRkxSNFlOR3dZSEJ3ZTgvLzc3bXRIWVZwTW5UMFoxZFRVeU16TTEyd0JjNy96NTh6QXlNb0phcllaQ29laDJEYTZ1cm1ocWFrSlFVQkNlZi81NURCa3k1T1luL1U5V1ZoWmtNaG5Dd3NJNkhIbXNycTdHbWpWcmtKQ1FBTEZZakRWcjFtaWF5anovL1BNNGQrNGNEaDA2Qkdkblp5eFlzQUIvL3ZrbmZ2bmxGMVJXVmtJaWtXRE9uRGw0NUpGSHVod1NxNnFxc0hMbFNqUTNOMlBSb2tXYXdPM3E2cW9KaTVtWm1WaXlaQW5XcjEvUHNOaEZQUkVTYzNKeWtKNmVqZ2NmZkxCVHg2dlZhdnoyMjIvNDZhZWZFQllXaGpWcjFuUlkxOXExYTZGUUtGQllXSWk4dkR6azV1WWlLeXNMeWNuSmlJeU1oRktweE1TSkU3Rnk1VXA5dlNRaXVnVzNmVkIwTTVNaTNDRUlRMjA4RVdEcG9oWHdBS0Mwc1JyYmMwL2phSEd5WmoxaWhyd1lLNUsyWWFUVUQwLzZUc2I1OGt4VU45ZGhaZWlER0diejExb1NsVnFOVFJsSEVGbVlvUFBlZTY3RlFkN2NnQmNESXpUVFYzMHRuUERHNEx1eE9QNUhyQWk1SDBaQzNYOUVLVlg1bU9zMkF2YkdMUXZNNVlvR0hDaTZxUFBZeXFZNmJNbU43ZEx2aTdPSkRlYTc2KzQyNW1ZcXhSTSs0UmhsNXdmQmRSRlJEV0JmUVR4K3pvcEdrMHIzRzZmczJsSk5VQlFKaERBVlNkbzArbW0xSy84Y29rb3U2WHp1Vmp6aFBSbSsvMnRJcEZBcjhXMzZFYjNmZzZnM2VYaDRhUFlsZk91dHR5Q1R5ZkRTU3k5cGRURUZnTmpZV0t4YXRRclRwazNUZWx3Z0VPQysrKzdEeG8wYnNYWHJWZ0F0MjAxME5QVk1sNEtDbGc5Y1d0ZlVkZFFrUmRkek4ydm9vZS85Rk1WaU1UWnUzTmp1Tk5tNWMrZHF2aDR6Wm94bWxMU2hvUUZIamh4QldGZ1lrcEtTMmdURjY0KzltWWtUSitMVFR6L1YycHFrczVLVGsvR3ZmLzBMdnI2KzdlNWZHQnNiaTMvLys5K2FmUS90N095MHdxaFVLc1UvL3ZFUHJGbXpCci84OGdzT0hEaUFrcElTU0NRUzNIdnZ2WGpra1VkMHJqVzlHWmxNaHJmZmZodUZoWVVZTVdJRTdydnZQcTNuWFZ4Y3NINzlldnpqSC85QWRuWTJsaXhaZ2s4KythUmZURmtleUZvNzJrNmZQdjJteDFaVlZXSGR1bldJaTR0RGVIZzQzbjc3YmMxMDlJNkl4V0o0ZUhqQXc4TkRhMDFuVTFNVE1qSXlOSTF6aU1qd2J2dWdLSUlRRDNpTTFVeDFiSlZXVTRnRGhSZHh2Q1FGQ3JYdUxSUE95ekp3b1NJTFFvRVFNNXhEdFVKaW5hSVJuNlR1UVVKRmRvZjNqeXE1aE9MR0tydzUrQjdZU015Z2hoci91cm9melNvbHJ0VlhhTHFaWHEreXFRNTdDdUloQUREYlpUaHNKR2JZblg4T2RUcEc4QUNnVnRtQUE0VzZRMlI3Z3F6YzJnMks1VTAxa0Vvc3RFSmlZWDBGdmtvN2lFdFZIYitSeTY0dGhmeC9vNkUzaG5JQWFGQTI0M0oxUHZaZWk4T0ZtL3plZGRlSjBoVE1jaGtLSTZFWVczTk80VnE5ckVmdVE5VGI5dXpaZ3dzWExzRFYxYlhOdm9KMWRYWFl1SEVqaEVJaEhuLzg4VGJuM24zMzNkaTJiUnZLeXNvZ0Vvbnc2S09QZHZuK0dSa3RuWU5iRzFVQTJpRzJQWGw1ZVowYUxleUpCamlkRFNidnYvKys1dXZkdTNkRExwZGordlRwU0VwS2F2Zlk2T2hvTkRjM1krTEVpUjJPc25RbkpBSXRiOVFCNkZ6N1dGUlVoSTBiTitMVXFaYlpMTU9IRDhlRkN4ZDBYaWM4UEJ3TEZ5N0VyNy8raXBLU0VyaTR1T0N6eno2RHZiMjl6dU52NXVMRmkxaTNiaDNLeTh2aDdlMk5kOTU1UitkVVJCY1hGM3p3d1FkNC9mWFhrWjJkalRmZmZKTmhVVTg2MmxkVTEzTzJ0cmI0KzkvL2ptUEhqbUhreUpFZE5wTlJxOVhZdjM4L05tM2FoSnFhR2p6NTVKTllzR0JCdCtzaG9yN3J0ZytLdVhWbE9GeWNoQWpub1NocXFNU1pzblFjTDduYzZTMHJsR29WbEdvVklnc3VRUHkvcWFTcDFRWDQvTXFmbmU3V2Via3FINHZqZjhUTGdiTlFVRmVoMlpmeFVsVWVqSVFpQ0NFRW9FYXRzaEZYcWd1d0svK2NabC9DRFZmMzRWbmZhZGg5N1h5M1huOTNOQ2liOGNIbG5maDArQk9vVWRSalI5NFp4SlNtdHJ1Mjhub3hwYW1JS1czcExpb1dpQ0FSaWlBUUNDQVVDTkdzVXFCQjJkelQ1ZU5xVFNHK3pUaUtNWGIrMk5HTlpqdEVmWlZTcVlTTmpRMEtDZ3F3WU1FQ3pKczNEL2ZjY3c4a0VnbVdMMStPa3BJU1BQYllZenIzc3N2TXpOUzArRmVwVk1qTnpXMHpIZk5tRWhNVEFYUnU3OFgrcXFDZ0FMLzg4Z3ZzN093d2VmSmtmUEhGRiswZW01eWNqSjA3ZDJvNk9lcGI2elJpWjJkbnpXTzV1Ym5Zc21VTGpoNDlDcVZTQ1ZOVFV6ejMzSE80NjY2N091eHMrcmUvL1ExTlRVM1l0bTBiQ2dzTE5RR3VLL3NlVmxSVTRJY2Zmc0QrL2Z1aFZxdmg3KytQRHovOHNNTXBwWDUrZm5qdnZmZXdiTmt5WkdkbjQrZWZmKzV3ZWpOMXp1TEZpN3QwdkVna3duLy8rMStZbUpoME9QMGJBRTZjT0tINUlPSEREei9VT1RYN1Z1dHBkZjc4ZWNUR2RtMUdGQkhwejIwZkZBSGcxK3dUK0xNZ0hybTFYZC9HNFhwN3JzV2hvTDRDRnlxeU9oV2FybGZkWEljUEx1M1VHbVhibEhIMHB1Y2xWR1RqbjRsYmRHNFVmKytKOVYycTRYb3AxZGM2UEwraXFSYXZYL2daVlUyMTNWNUJxRkFyb1ZEMjdBYjNMNS9YUFpKeHFDZ1J4MHN1ZDZ2MkY4NXR1cldpaUhySS9QbnpNWHYyYkVSR1JtTHIxcTM0OGNjZnNXWExGcmk0dUNBckt3c1RKa3pBazA4KzJlYThvcUlpckZ5NUVrMU5UWkJJSkdocWFzSzZkZXZ3MFVjZnRidVA0bzBhR3h0eDhlSkZtSm1aSVNnbzZPWW5kSkpJSk1LZmYvNnB0K3ZkaXVycWFyejc3cnRvYkd6RXE2KytldE5tSDVXVmxRRFFiaU9iamdnRUFxalZhalEzdC8vaFdXWm15M1pJbnA0dDYrWGxjamxlZi8xMVZGVlZRU0FRWU9yVXFYam1tV2M2M1B1d3NiRVJKMDZjUUdSa0pKWXZYdzRIQndkOC9mWFhTRXBLd2pQUFBJTVpNMlpnM3J4NU9zUC9vVU9Ib0ZLMUxNbVF5V1JvYkd6RXlaTW5vVmFyRVJFUmdaZGVlZ2xtWm1ZM2ZhMWhZV0Y0NTUxM3NIbnpaano3N0xNM1BaNXU3dTY3Nys3eU9hTkhqMFplWHA3T0Q0anV1T01PemJUUzhQQndMRjI2RktOR2picnBOTkV4WThaQUtwVjIrQ0ZGUjRZTUdkS3JXNDRRa1RZR1JRQTF6ZldvMGRNbTlYRzN1STloUi9zeXRzZFEyenEwam1yMlYrMnRveVRxejR5TmpURi8vbnpjZGRkZFdMMTZOVTZmUG8yc3JDd0FMYUVySnlkSGF5UDU0dUppTEZteUJPWGw1ZkR4OGNHYU5XdXdmUGx5WkdWbDRlMjMzKzV3TDBIMWRSK0l4Y1RFb0w2K0huZmVlYWZlbTJ4MFp0MVRlMlN5bHFubHQ3ck5SRkZSRVZhc1dJRzh2RHlNSGoxYU01WHUrbzZ2Tjk2anRYSFA5U04rbmVYbzZJamk0bUxzMjdjUEw3endRcHRySHpseVJQUG5HaHdjREtCbEN1cWJiNzZKM2J0MzQ1bG5ubWwzK3FCS3BjTEZpeGNSRlJXRjZPaG96ZFlZS3BVSzgrZlBSMGhJQ0w3NDRndGN1WElGQnc4ZXhNR0RCK0h1N282UkkwY2lMQ3dNRXlaTXdOYXRXL0hkZDk5cEF1MlNKVXV3ZXZWcUxGKytYTk01dGl2Q3c4TXhmdno0SHQxWGNTRFR4N1JzT3p1N2R0Y2xoNFNFSUNRa1JQUDlqZXVjMitQajR3TWZINTl1MTNTcjV4UFJyZUcveUVSRUE0aFNxVVJzYkN4Ky8vMTNwS1NrUUNRU1ljcVVLVGgvL2p5aW82Tng0c1FKekowN0Y2Kzg4Z3BTVTFPeFlzVUtWRlJVd01QREF4OTk5QkZzYlcyeGR1MWFMRm15QkFVRkJWaTJiQm1lZU9JSlBQTElJeEFLaGFpcXFvS0ZoUVh5OHZKUVVWR2hXUiszZmZ0MkFHM1hJdVhsNWZYSytxVFMwbExVMU5UQTNOd2NKaVltTURJeVFtVmxKWDcrK1djQTZIQlVyU05xdFJxSERoM0MxMTkvamVycWFuaDVlV210dVpOS3BiaDI3Um9pSXlOeDU1MTNRaXdXbzZtcENURXhNYmh5NVFva0VnbGNYRnk2Zk44cFU2Wmc2OWF0MkwxN04vNzg4MCt0a2JuR3hrWTBOcmFzU2ZmMzk5ZDZBejltekJpTUdUT216ZlZ5YzNNQnRFd1BmZVNSUnpTYnFnTXRVNFduVFp1bUdSM3k5L2ZIbDE5K2llUEhqMlBIamgxSVRVMUZmbjQrOHZQejRlVGtoRysrK1FiYnQyK0hVQ2pFMHFWTGtabVppYzJiTitQdmYvODdJaUlpRUI0ZURwbE1CbHRiMjV2dThhZFdxNkZVS2pXL0dob2FvRlFxWVdWbHBmZjlBWW1JcUdzWUZJbUkram01WEk2RWhBU2NPM2NPTVRFeG1yV0dJMGVPeE4vLy9uZjQrdnFpcnE0T1c3WnN3WTRkT3pCcTFDanMzTGtUMzM3N0xacWJtK0h0N1kxMTY5WnB0clZ3Y0hEQSt2WHJOZXZHZnZ6eFI4VEV4R0REaGcxWXVIQ2hKcVFBd09EQmc3Ri8vMzVrWkdRZ05EUzBUV01Xc1ZoODA2RFUzTnlNb3FKYjJ5ODFLU2tKNjlhdGEvZjVybTdrclZLcEVCTVRnKzNidHlNMXRXVmR0YSt2TDlhdFc2YzEzUzQ4UEJ5Yk4yL0doZzBic0dIRGhqYlhtVFp0V3JkR3laNTQ0Z2tJaFVKRVJVV2hwS1JFODJjS3RJeGlTcVZTakJneEFzOCsrMnluQWxWVVZCU0FsczZTVFUxTmNISnl3b3daTXpCejVreTR1Ym0xT1Y0Z0VHREtsQ21ZTW1VS01qTXpjZXJVS1JRVkZXSCsvUGw0NnFtbkFBQXZ2L3l5NWhpcFZJcnZ2LzhlKy9idHc3NTkrelRYNktqN3EwcWwwaHFWYnVYbDVZVk5tempGbjRqSTBCZ1VpWWo2dWZqNGVLeFpzd1pBeTlUVGlJZ0kzSFBQUFZyZFI4M016UEQwMDAvai92dnZSM1YxTmQ1Ly8zMDBOemNqSWlJQ3I3NzZhcHZwb2c0T0R0aXdZUU0rK2VRVHhNVEVZT3pZc1pyOUdyT3lzaUFXaXhFWUdJaVhYMzRaOWZYMXNMYTJ4a3N2dmRTbU5oY1hGNzExUGUzSTlkTnBXd2tFQXRqYjIyUHExS2xZdUhCaGw2NVhWRlNFanovK1dCT0twMCtmanNXTEY3ZlpTL0NKSjU2QXRiVTFUcDgrRFpsTUJyVmFEWUZBQUd0cmE0d2FOUW9QUFBCQW0ydjcrclpzRVdSa1pOVG11VllTaVFSUFAvMjAzdmFPZlBEQkIzSHc0RUVFQndmanJydnV3ckJod3pvOVl1ZnI2NnVwR1FBV0xGaUFuSndjcmUxRDVzK2ZqNmxUcCtMRWlSTklTRWhBV1ZrWnFxdXJvVlFxTllGUXBWSnB2bTc5ZmJvK1RBcUZRZ2dFQWp6MDBFTjZlYzFFUkhSckJHcGRIK2YxQTdmU3FJV292OWs1YVltaFM2QWVkUGp3WWN5WU1hUGI1eXVWU3Z6NzMvL0dzR0hETUhyMDZFNDFFR2xkbXpaNzl1eE9IWHV6OVdNVkZSV2FFY2xXVlZWVkVJbEVPcmR2dUo1S3BVSk5UUTJNakl3NlZYdDdXbitjdFFhUjF1RFJXVXVYTG9WY0xzZVhYMzRKQU5pNWN5ZjI3OStQWjU1NUJxTkhqKzUyWFgxRlkyT2pYdGFQcWxRcVRjanJxMjcxNzFSWG5UeDVFcWRPbmNJYmI3elJhL2NrSXVwcEhGRWtJdXJuUkNKUmw5dlBoNGVINi9YWUcwTWlnQTYzUmJpZVVDanM5TEVkYVEwdTNRMHdOMDVkblQ5L1B1YlBuOStuQTFGWDZLdkpVRWZUU1ltSWFPQmdVQ1FpSXRKaG9BUkVJaUtpN3VESGdrUkVSRVJFUktTRlFaR0lpSWlJaUlpME1DZ1NFUkVSRVJHUkZnWkZJaUlpSWlJaTBzS2dTRVJFUkVSRVJGb1lGSW1JaUlpSWlFZ0xneUlSRVJFUkVSRnBZVkFrSWlJaUlpSWlMUXlLUkVSRVJFUkVwSVZCa1lpSWlJaUlpTFF3S0JJUkVSRVJFWkVXQmtVaUlpSWlJaUxTd3FCSVJFUkVSRVJFV2hnVWlZZ01UQ1FTUWFsVUdyb01vZ0ZCcVZSQ0pCSVp1Z3dpb242UFFaR0l5TUJNVFUwaGw4c05YUWJSZ0NDWHkyRm1abWJvTW9pSStqMEdSU0lpQTNOd2NFQkJRWUdoeXlBYUVBb0tDbUJ2YjIvb01vaUkrcjErR3hSTlJFYUdMb0dvVi9ELzlZSFB5OHNMNWVYbHFLaW9NSFFwUlAxYVJVVUZ5c3ZMNGUzdGJlaFNpSWo2dlg0YkZKMU5iQXhkQWxHdjRQL3JBNTlZTEVad2NEQ1NrNU1aRm9tNnFhS2lBc25KeVFnT0R1WWFSU0lpUFJBYnVvRHVHbTNuait6YVVrT1hRZFRqUnR2NUc3b0U2Z1ZTcVJSRGhnekJwVXVYWUdkbkIxZFhWMWhZV1BBTkwxRUhsRW9sNUhJNUNnb0tVRjVlamlGRGhrQXFsUnE2TENLaUFhSGZCc1Y1N3FNUVZYd0pwWTNWaGk2RnFNYzRHRnRodnZzb1E1ZEJ2VVFxbFdMczJMSEl5Y2xCYW1vcTZ1cnEyQTJWcUFNaWtRaG1abWF3dDdmSDJMRmpJUmIzMjdjMVJFUjlUci85RjlWTUpNRkxnYk93S21tN29Vc2g2akV2Qjk0SlU1SEUwR1ZRTHhLTHhmRHo4NE9mbjUraFN5RWlJcUxiV0w5ZG93Z0F3Mnk4c0NyMFFUZ1lXeG02RkNLOWNqQzJ3bnVoRDJHb2phZWhTeUVpSWlLaTIxQy9IVkZzTmN6R0MxK01lQks3ODgvaGJIazZpaG9xMGFCc05uUlpSRjFtSWpLQ3M0a05SdHY1WTU3N0tKaHhKSkdJaUlpSURLVGZCMFdnWlJycW8xNFQ4S2pYQkVPWGN0dFNxOVhZdVhNbi9QejhNR3pZTUozSEhEMTZGUFgxOVpnOWV6YUV3bjQ5bUUxRVJFUkVOS0R4M1RycGhVQWdnTFcxTlNvcks5czlKaWdvQ0hWMWRjak5DVEtjVEFBQUlBQkpSRUZVemUzRnlvaUlpSWlJcUtzWUZFbHZiRzF0VVZGUkFiVmFyZk41RnhjWDJOallJQ1VscGQxamlJaUlpSWpJOEJnVVNXOXNiVzNSM053TXVWemU3akZCUVVHUXkrWEl6OC92eGNxSWlJaUlpS2dyR0JSSmIxbzNPYTZvcUdqM0dEYzNOMWhaV1hGVWtZaUlTRTlXcmx5Sm8wZVA2dTE2NWVYbCtQVFRUNUdYbDlmbXVmVDBkSHo0NFlkSVQwOEhBQ1FrSktDb3FFaHY5eWFpdm1OQU5MT2h2c0hLeWdwaXNSZ3ltUXllbnJxM2RSQUlCQWdLQ3NLWk0yZFFVRkFBTnplM1hxNlNpSWhvWURsNThpUzh2YjIxSHF1dHJZVkNvVUJUVXhQa2NqbHFhbXBRV1ZtSmtwSVNsSlNVb0tDZ0FIbDVlUmd5WkFqZWV1c3RyWE4zN2RxRkF3Y080UDc3NzI5enI2cXFLaHc1Y2dTVEprMkN2NzgvZnZ2dE4xeTVjZ1V2dlBBQ1pzK2VyWFhzbGkxYjhOMTMzOTN5Nnp0MDZOQXRYNE9JdW81QmtmUkdJQkRBeHNZR01wbXN3K004UER4dzZkSWxwS1NrTUNnU0VSSDFnUG56NTdmN25FZ2tnclcxTmFSU0tWUXFsZFp6dGJXMTJMTm5ENlpObTlZbWZBS0FpWWtKQUtDNXVXVXJzblhyMXVFLy8va1BQdnZzTThqbGNqejQ0SU50emxtOGVMSFc5eXFWQ3RYVjFiQ3hzZW53Tlp3L2Z4NnhzYkVkSGtORVBZZEJrZlJLS3BVaUl5TURhclVhQW9GQTV6R3RvNHJuenAxRFFVRUJYRjFkZTdsS0lpS2lnVy84K1BHSWlJaUFpWWtKek0zTllXbHBDU3NySzFoWVdMVDdNM3JuenAxb2JHekUzLzcyTjUzUG01cWFBZ0NhbXBvQUFHS3hHSys4OGdxQ2dvSXdac3dZbmVmY2ZmZmRXdDl2M3J3Wk8zYnN3RmRmZmRYaGV3QzVYTTZnU0dSQURJcWtWMUtwRkZldlhrVlZWVldIbnhSNmVYa2hOVFVWU1VsSmNIRnhhZmNIRmhFUlVYL1IwWWVrK3BhUmthRzEzVlJPVGc2aW9xSUFBRk9uVGdYUU1vTm53b1RPN3pGZFZWV0Y3ZHUzWSs3Y3VYQnhjVUZLU2dyS3k4c3hZY0lFemV0cUhWRXNLQ2hBWEZ3Y1NrcEtVRnBhaXJLeU1odytmQmpsNWVYNHYvLzdQNGhFSXAzM1NFNU94czgvL3d3WEZ4Y29sVXFkNnlDdHJhMWhaV1hWNmJxSnFHY3dLSkplMmRyYUFtaHBhTk5SVUJRSUJBZ0pDY0dwVTZlUWs1T2pjM29MRVJGUmZ5Q1JTQURncGgrUzZ0UGh3NGZ4KysrL2E3NlBqWTNWakw2MUJzV3Urdjc3N3lFVUN2SDQ0NDhEQVA3em4vOGdMeThQbHk5ZlJtNXVMa3BMUzFGYVdnb0ErTzIzM3pUbldWdGJ3OEhCQVk2T2poZzJiQmlhbXBvMEk0L1h5OC9QeDN2dnZRZUZRb0c4dkR3OC9mVFRPdXQ0NnFtbjhOaGpqM1hyTlJDUi9qQW9rbDVaV0ZoQUlwRkFKcFBCeDhlbncyUGQzZDBobFVxUm5Kd01EdytQZGo5OUpDSWk2c3RhcDArV2xKVDBXbEI4L3Zubjhmenp6d01BWnM2Y2ljY2Vld3hQUGZWVXQ2K1htSmlJeU1oSXZQcnFxN0N3c01DeFk4ZVFrcEtDeFlzWG82U2tCQXFGQW9NR0RjS0VDUlB3eXkrL1lQYnMyWGpvb1lmZzZPaW9DY29keWMzTnhWdHZ2UVc1WEk2QWdBQ3NYNzhlWm1abW11ZUxpNHZ4OXR0dkF3RHV2UFBPYnI4T0l0SWZCa1hTTzZsVWV0T0dOcTJHRGgyS1k4ZU9JVDA5SFlNR0Rlcmh5b2lJaVBUUHhjVUZEZzRPT0hQbURQejgvUHJNQjUvMTlmV2FFY0NPbUp1Ykl5WW1CbXExR2w5OTlSVTJiTmdBQUJnOGVERHV1dXV1TnROcHQyM2JCbk56YzdpN3UzZXFEcGxNaHNXTEY4UFYxUlViTm16QWwxOStpY1dMRitQZGQ5K0ZsNWNYb3FPanNXSERCbmg0ZUdEVnFsVzlGcmFKcUdNTWlxUjN0cmEyU0UxTmhWS3B2T2tQU3djSEI4MDZDQjhmbjA1OUtrbEVSTlNYQ0FRQ3pKNDlHNy8rK2l1aW9xSXdkZXBVZzRYRjY5ZEovdkhISC9qamp6OXVlczR6enp5REJ4OThFT1BHallPVmxSWCsrOS8vNHVUSmszajk5ZGQxcnJtMHNiRkJlWGs1U2t0TFVWaFlpR3ZYcnFHZ29FRHphL3IwNlhqZ2dRYzB4MHVsVXJ6Nzdyc0lEUTJGUkNMQnFsV3JzR25USml4YXRBaGVYbDdJeXNyQ1k0ODlob1VMRi9hWmtFMUVESXJVQSt6czdLQldxeUdUeWVEZzRIRFQ0ME5EUTNIdzRFR2twcVppNk5DaHZWQWhFUkdSZmprNE9HRDY5T2s0Y3VRSUNnb0tNR2JNR0RnNU9jSGEycnBYR3R4Y3Zud1pxMWF0UW5Oek05NS8vMzBBd01TSkU5dXNWeng0OENET25EbUQ1Y3VYYXg3ejhmR0JnNE1ESEJ3Y2tKS1NnaE1uVHVEeHh4L1hMQ0dKajQ5SFFVRUJpb3FLVUZoWWlPcnFha1JGUldtYTV3QXRQL3RkWFYzaDcrK3ZjeS9sRVNOR29LbXBDUWtKQ1RoejVneGlZbUpnWkdTa21YNTY2TkFobEpTVUlEQXdFRDQrUHR3K2k2Z1BZRkFrdmJPenN3TUFsSmVYZHlvb1dsdGJ3OHZMQzJscGFmRDM5OWRhczBCRVJOUmZEQjA2RkM0dUxvaU1qTVRldlhzN2ZkNjRjZU13ZnZ6NEx0MHJLU2tKWjgrZXhibHo1d0FBQ1FrSjhQYjJ4cXhac3pSYlYvajUrU0U4UEZ6cnZPVGtaQUJvOHpqUU1sWDFvNDgrZ3ArZkh4NTk5RkhONCt2WHIwZFpXWmttRE5yYjI2TzR1QmhMbHk2RnE2c3IzTnpjSUJhTGNlblNKWjBmK0o0K2ZScGJ0bXpCMWF0WElSUUtNWHo0Y0R6NTVKT1lNR0VDVEUxTlVWbFppWk1uVCtMczJiUDQ0WWNmVUZ0Ymk2RkRoMkxVcUZGZCtqMGhJdjFpVUNTOWswZ2tzTEt5UWxsWldhZlBDUWtKUVg1K1BpNWV2SWh4NDhiMVlIVkVSRVE5eDhIQkFZOC8vamdLQ3d0UlVGQ2dDVzBkOGZEdzZQSjl2dm5tRzF5OWVsVVR6QjUrK0dFOCsreXpBRm8rcUFWYTFoNTJsbHF0eHFlZmZvcmk0bUtzV3JVSzhmSHh5TTdPaGx3dXh4ZGZmQUViR3h2TjhwQ2RPM2RpNDhhTkNBNE9obFFxQlFCczJMQUJmLzc1Sno3Ly9ITU1HVEpFNjlxQmdZRUlEZzdHZ2dVTE1IVG9VUHo0NDQvWXQyOGZMbDY4Q0hkM2QzaDZlbUxvMEtHWU5Xc1dCQUlCc3JLeVlHcHFpdWpvNkM3L3ZoQ1IvakFvVW8rd3Q3ZEhmbjUrcC9lVU1qTXpRMUJRRUpLVGsxRmNYQXduSjZkZXFKS0lpRWovQkFJQlhGMWRPOXhNL2xZdFdyUUk3dTd1c0xhMnhzeVpNN1hXOXJVR3hhNDBoVWxKU2NIeDQ4Y0JBTysrK3k2QWx0Y3hhZElrT0RvNmFoMGJGQlFFb0dWVU16dzhITjk4OHczMjd0MkxlKys5dDAxSUJGcldLRDczM0hPYTcxdWIxK1huNXlNeE1SR0ZoWVZRcTlWNDdiWFhNR2ZPSFBqNStYVzZiaUxxT1F5SzFDUHM3ZTJSbVptSm1wcWFUbSthTzJqUUlHUm5aK1BDaFF1SWlJaUFVQ2pzNFNxSmlJajZKMTJCckZYckp2Yk96czZkdnA2M3R6ZW1UcDBLVDA5UGVIcDZ3c1BEQSs3dTdqQXlNbXB6YkdCZ0lDd3NMQkFkSFkzWTJGaEVSVVhodnZ2dXd3c3Z2SUNHaGdhWW1Kam92RWRDUWdKcWFtcmc2ZW1Kc1dQSGFvNXJhR2hBZG5aMnQwWldpYWpuTUNoU2o3QzN0d2NBbEpXVmRUb290cTViT0hIaUJLNWV2WXJCZ3dmM1pJbEVSRVFEVWtwS0NnUUNBYnk4dkRwOWpwbVpHWll0VzlibWNiVmFEWVZDb1JVWWhVSWhSbzhlamFOSGowSWtFdUdGRjE3QWZmZmRCd0JZc21RSmdvS0M4TkpMTDdXNTF2YnQyM0h1M0RtbzFXb0FMU09OYm01dThQTHlncmUzTnhvYUd1RGw1UVZiVzl1dXZtUWk2Z0VNaXRRanpNM05ZV0ppZ3ZMeWN2ajYrbmI2UEdkblo3aTV1ZUh5NWN2dzlQUmtZeHNpSXFJdVVLdlZPSDM2Tkx5OHZMcjFNN1NwcVFsWHIxNUZjbkl5a3BLU2tKeWNqUGZmZngraG9hRUFnS3FxS3Z6ODg4K2FqcWZUcGszVGhFU2daVHBwUUVDQXptdXZYYnNXQ29VQ2hZV0Z5TXZMUTI1dUxyS3lzcENjbkl6SXlFZ29sVXBNbkRnUksxZXU3TVlySnlKOVkxQ2tIbU52YjkrbGhqYXR3c0xDc0gvL2ZpUWtKSFM1Q3h3UkVkSHRwSFYwcnJVZndMbHo1MUJjWEl5SEgzNjRTOWM1ZE9nUS92ampENlNucDJ0R0VBY05Hb1I1OCtiQjA5TVRNcGtNdTNidHdxNWR1OURZMklqNTgrZWp2THdjaHc4Znh1VEprekZtekJnVUZ4ZWp0cllXZ1lHQjdkNUhMQmJEdzhNREhoNGVXai9qbTVxYWtKR1JBVXRMeTI3OExoQlJUMkJRcEI3VDJ0Q21vL1VLdXBpWm1TRTRPQmhKU1Vrb0tpcnEwaG9MSWlLaTI4SFpzMmVSbkp5c2FWeGpZV0VCaFVLQjc3NzdEZ0tCQUxObXplclM5ZFJxTllSQ0lSNTY2Q0VNSHo0Y3djSEJrRWdrU0VwS3dzYU5HeEVkSFEyRlFvR3hZOGZpbVdlZWdiZTNOMnBxYXBDWm1ZbFZxMWJoL3Z2dlIzNStQZ1FDQWU2NDR3NnRhOCtjT1ZOdnI1dUllZytESXZXWTFuV0s1ZVhsWGQ0NE56QXdFTm5aMllpUGowZEVSQVRFWXY2dlNrUkUxS3Fpb2dLYk4yOEcwTktJWnRxMGFTZ3ZMMGRwYVNrbVRaclU1Y1l3RVJFUmlJaUlhUE40Zm40K1ltSmlNR1hLRkR6NDRJTmF5MGtzTFMyeGZ2MTZmUFRSUjlpNmRTc0FZTjY4ZVcwNmx5OWV2TGlyTHc4QWNQNzhlY1RHeG5iclhDSzZkUUoxNjV3RklqMVRxVlRZdFdzWC9QejhNR3pZc0M2ZlgxWldocWlvS0FRRUJDQXNMS3dIS2lRaUl1cWZXcHZNaU1WaXJXMm9rcEtTNE96c0RBY0hCNTNueGNiRzR1TEZpM2p4eFJjN2ZTKzVYQTRMQzRzT2p5a3VMa1pUVTVOV1FNM0t5a0phV3ByT0FOb1p0M28rRWQwYUJrWHFVY2VQSDBkemN6Tm16SmpScmZNVEVoS1FscGFHS1ZPbXRQdERqNGlJaUlpSTlJc2IxVkdQY25SMFJHVmxKWnFhbXJwMWZtaG9LQ3dzTEhEdTNEa29GQW85VjBkRVJFUkVSTG93S0ZLUGNuUjBoRnF0N2xiM1V3QVFpVVFZTldvVWFtdHJrWlNVcE9mcWlJaUlpSWhJRndaRjZsRlNxUlJpc1JnbEpTWGR2b2E5dlQwQ0FnS1FucDZPMHRKU1BWWkhSRVJFUkVTNk1DaFNqeElJQkhCd2NMaWxvQWh3Q2lvUkVSRVJVVzlpVUtRZTUram9pS3FxS2pRMk5uYjdHcHlDU2tSRVJFVFVleGdVcWNjNU9qb0N3QzJQS3RyYjJ5TXdNQkRwNmVrb0tDalFSMmxFUkVSRVJLUURneUwxT0d0cmEwZ2trbHNPaWtETEZGUmJXMXVjTzNjT2RYVjFlcWlPaUlpSWlJaHV4S0JJUFU1ZjZ4UUJRQ2dVWXR5NGNWQ3IxVGg5K2pSVUtwVWVLaVFpSWlJaW91c3hLRkt2Y0hSMGhGd3UxOHNvb0xtNU9VYU9ISW55OG5Ja0p5ZnJvVG9pSWlJaUlyb2VneUwxaXRaMWl2cmEzc0xkM1IxK2ZuNjRjdVVLQ2dzTDlYSk5JaUlpSWlKcXdhQkl2Y0xLeWdvbUppWW9MaTdXMnpXSERSc0dHeHNibkQxN0Z2WDE5WHE3TGhFUkVSSFI3WTVCa1hxTms1TVRpb3VMb1ZhcjlYSTlrVWlFc1dQSFFxVlM0ZlRwMDNxN0xoRVJFUkhSN1k1QmtYcU5zN016R2hvYVVGbFpxYmRyV2xwYVlzU0lFU2dySzBOaVlxTGVya3RFUkVSRWREdGpVS1JlNCtUa0JBQW9LaXJTNjNVOVBUM2g3KytQcTFldklqczdXNi9YSmlJaUlpSzZIVEVvVXE4eE5qYUduWjFkanpTZkNRc0xnNU9URStMaTRsQldWcWIzNnhNUkVSRVIzVTRZRktsWE9UczdReWFUb2FtcFNhL1hGUWdFR0R0MkxNek16SER5NUVuVTF0YnE5ZnBFUkVSRVJMY1RCa1hxVmM3T3psQ3IxWHJ0ZnRwS0lwRmc0c1NKVUtsVWlJMk5oVUtoMFBzOWlJaUlpSWh1Qnd5SzFLdHNiVzFoYkd6Y1kzc2ZXbHBhWXR5NGNhaXVybVluVkNJaUlpS2libUpRcEY0bEVBamc3T3lNb3FLaUhndHhUazVPQ0FzTFEyRmhJWktTa25ya0hrUkVSRVJFQXhtREl2VTZaMmRuTkRZMjZuV2JqQnY1Ky92RHo4OFBWNjVjWVNkVUlpSWlJcUl1WWxDa1h1ZnM3QXlCUU5CajAwOWJoWVdGd2RIUkVlZlBuMGRCUVVHUDNvdUlpSWlJYUNCaFVLUmVKNUZJSUpWSzliNmY0bzJFUWlIR2p4OFBHeHNibkQ1OUdxV2xwVDE2UHlJaUlpS2lnWUpCa1F5aXA3Ykp1SkdSa1JFbVRab0VNek16eE1URW9LS2lva2Z2UjBSRVJFUTBFREFva2tHNHVMaEFyVmIzK1BSVEFEQTJOc2JreVpNaGtVZ1FIUjJONnVycUhyOG5FUkVSRVZGL3hxQklCbUZyYXdzek16TmN1M2F0Vis1bmFtcUt5Wk1uUXlBUUlEbzZHblYxZGIxeVh5SWlJaUtpL29oQmtRekd6YzBOUlVWRlVDZ1V2WEkvQ3dzTGhJZUhRNkZRNFBqeDQyaG9hT2lWK3hJUkVSRVI5VGNNaW1Rdzd1N3VVQ3FWUGQ3VTVubzJOamFZT0hFaTZ1dnJjZUxFQ1RRM04vZmF2WW1JaUlpSStnc0dSVElZT3pzN0dCc2I5OXIwMDFiMjl2WVlQMzQ4cXF1ckVSMGQzZU1OZFlpSWlJaUkraHNHUlRJWWdVQUFOemMzRkJZV1FxVlM5ZXE5bloyZE1XN2NPRlJXVnVMNDhlTm9iR3pzMWZzVEVSRVJFZlZsRElwa1VHNXVibWh1YmtaSlNVbXYzOXZWMVJVVEpreEFUVTBOb3FLaVVGOWYzK3MxRUJFUkVSSDFSUXlLWkZDT2pvNHdNakxxOWVtbnJaeWRuVEZwMGlUVTE5Y2pLaW9LdGJXMUJxbURpSWlJaUtndllWQWtneElLaFhCeGNjRzFhOWVnVnFzTlVvT0Rnd1BDdzhQUjFOU0VxS2dvMU5UVUdLUU9JaUlpSXFLK2drR1JETTdkM1IyTmpZMG9MeTgzV0ExMmRuYVlNbVVLVkNvVm9xS2lVRmxaYWJCYWlJaUlpSWdNalVHUkRNN0p5UWtpa1FqNStma0dyY1BHeGdaVHBreUJRQ0RBc1dQSElKUEpERm9QRVJFUkVaR2hNQ2lTd1luRllqZzdPeHRzbmVMMXJLeXNNSFhxVkJnWkdlSDQ4ZU1vTGk0MmRFbEVSRVJFUkwyT1FaSDZCRGMzTjlUVjFhR2lvc0xRcGNEQ3dnSlRwMDZGbVprWlRwdzRnWXlNREVPWFJFUkVSRVRVcXhnVXFVOXdkWFdGVUNoRWJtNnVvVXNCQUppWm1XSGF0R2x3ZEhSRWZIdzhMbHk0WUxCbU8wUkVSRVJFdlkxQmtmb0VJeU1qdUxxNklqYzN0ODhFTWlNakkweWFOQW4rL3Y1SVQwOUhURXdNbXB1YkRWMFdFUkVSRVZHUFkxQ2tQc1BUMHhNTkRRMG9MUzAxZENrYUFvRUF3NGNQeC9EaHcxRmNYSXlqUjQ5eXIwVWlJaUlpR3ZBWUZLblBjSFoyaHBHUlVaK1pmbm85ZjM5L1RKdzRFWFYxZFRoeTVJaEJ0L0lnSWlJaUl1cHBESXJVWjRoRUlyaTd1eU0vUHg5S3BkTFE1YlRoN095TWFkT21RU3dXNDlpeFkzMHkwQklSRVJFUjZRT0RJdlVwbnA2ZWFHNXVSbEZSa2FGTDBjbmEyaHJUcDArSHJhMHR6cHc1ZzhURVJLaFVLa09YUlVSRVJFU2tWd3lLMUtjNE9EakExTlMwVDQvV0dSc2JZL0xreWZEMjlzYVZLMWR3N05neDFOWFZHYm9zSWlJaUlpSzlZVkNrUGtVZ0VNRER3d01GQlFWOXVzT29TQ1RDcUZHak1HclVLRlJXVnVMUW9VTW9LQ2d3ZEZsRVJFUkVSSHJCb0VoOWpwZVhGMVFxRmE1ZHUyYm9VbTdLMjlzYk0yZk9oS21wS1dKalk1R1FrTUNwcUVSRVJFVFU3ekVvVXA5alkyTURTMHZMUGozOTlIcVdscGFZUG4wNmZIMTlrWmFXeGkwMGlJaUlpS2pmWTFDa1Bzbkx5d3NsSlNWb2FHZ3dkQ21kSWhLSk1HTEVDSXdkT3hZMU5UVTRkT2dROHZQekRWMFdFUkVSRVZHM01DaFNuK1RwNlFtMVdvMjh2RHhEbDlJbEhoNGVtRGx6Sml3c0xIRHExQ25FeDhmM3lhMCtpSWlJaUlnNndxQklmWks1dVRuczdPeVFuWjF0NkZLNnpNTENBdE9tVFlPL3Z6OHlNakp3K1BCaGxKZVhHN29zSWlJaUlxSk9FNmpWYXJXaGl5RFNKVE16RTNGeGNaZ3hZd1pzYlcwTlhVNjNGQllXSWk0dUR2WDE5UWdJQ0VCSVNBakVZckdoeTZJK1RLRlFJQ2NuQjZXbHBhaXZyK2VJOUcxQ0pCTEIxTlFVRGc0TzhQTHk0cjhUUkVSa2NBeUsxR2NwRkFyczJiTUhucDZlR0RGaWhLSEw2YmJtNW1Za0ppWWlNek1UWm1abUdEbHlKSnljbkF4ZEZ2VkJNcGtNbHk5ZmhwMmRIVnhkWFdGaFlRR1JTR1Rvc3FnWEtKVkt5T1Z5RkJRVW9MeThITUhCd1pCS3BZWXVpNGlJYm1NTWl0U25uVDkvSG5sNWVaZzdkMjYvLzRTOXRMUVU1OCtmaDF3dWg3ZTNONFlOR3dhSlJHTG9zcWlQa01sa3VIVHBFa0pDUXZydENEcnBSMFZGQlpLVGt6Rmt5QkNHUlNJaU1oaXVVYVEremRmWEZ3cUZvdDgxdGRIRndjRUJFUkVSR0R4NE1ISnljckIvLzM1MlJpVUFMYVBubHk5ZlprZ2tBSUN0clMxQ1FrSncrZkpsS0JRS1E1ZERSRVMzS1FaRjZ0T2tVaW1zcmEyUm1abHA2RkwwUWlRU0lUUTBGTk9uVDRlcHFTbE9uVHFGMk5oWTFOZlhHN28wTXFDY25CelkyZGt4SkpLR3JhMHQ3T3pza0pPVFkraFNpSWpvTnNXZ1NIMmVyNjh2WkRJWnFxcXFERjJLM3RqYTJtTDY5T2tJRFExRlVWRVJEaHc0Z0xTME5LaFVLa09YUmdaUVdsb0tWMWRYUTVkQmZZeXJxeXZLeXNvTVhRWVJFZDJtR0JTcHovUDA5SVJJSkJvd280cXRoRUloQmc4ZWpJaUlDTmphMmlJaElRRUhEaHpBdFd2WERGMGE5Ykw2K25wWVdGZ1l1Z3pxWXl3c0xGQlhWMmZvTW9pSTZEYkZvRWg5bmtRaWdidTdPM0p5Y2dia1ZnR1dscGFZUEhreUprNmNDSUZBZ0pNblQrTFlzV09vcUtnd2RHblVTNVJLSmJ1YlVoc2lrV2hBL3B0SFJFVDlBNE1pOVF1K3ZyNW9ibTRlME0xZlhGeGNFQkVSZ2VIRGg2T3FxZ3FIRHgvRzJiTm5PYUpBUkVSRVJMMnVmKzgzUUxjTmUzdDdXRmxaSVNzckMxNWVYb1l1cDhjSWhVTDQrL3ZEeThzTEtTa3BTRXRMUTM1K1BnSURBekY0OE9CK3YwVUlFUkVSRWZVUEhGR2tmc1BIeHdlbHBhV29xYWt4ZENrOXpzaklDRU9IRHNXc1diUGc0dUtDbEpRVVJFWkdJak16RTl6NmxJaUlpSWg2R29NaTlSdGVYbDRRQ29YSXlzb3lkQ205eHNMQ0F1UEdqY1BVcVZOaFptYUd1TGc0SER4NEVMbTV1UXlNUkVSRVJOUmpHQlNwM3pBMk5vYWJteHV5c3JKdXV3WVA5dmIybURadEdzYU1HUU9WU29Velo4NWcvLzc5eU16TTVKWWFSRVJFUktSM0RJclVyd1FFQktDcHFlbTIzSVJhSUJEQTA5TVRkOTU1SjhhT0hRdXhXSXk0dURqczI3Y1BhV2xwVUNnVWhpNlJpSWlJaUFZSWRzYWdmc1hPemc1U3FSUnBhV253OWZVMWREa0dJUkFJNE9IaEFROFBEeFFXRmlJbEpRVUpDUW00ZlBreUFnTUQ0ZWZuQjRsRVl1Z3lpWWlJaUtnZlkxQ2tmaWNnSUFCbnpweEJVVkVSbkoyZERWMk9RYm00dU1ERnhRV2xwYVZJVFUxRmNuSXlVbE5UNGUvdmo0Q0FBSmlZbUJpNlJDSWlJaUxxaHhnVXFkOXhkM2RIWW1JaTB0TFNidnVnMk1yQndRRU9EZzZvcUtoQVNrb0tVbE5Ua1phV0JoOGZId1FFQk1EQ3dzTFFKUklSRVJGUlA4S2dTUDFPNjE2RFNVbEpxSzZ1aHBXVmxhRkw2ak5zYlcweGZ2eDRWRmRYSXpVMUZSa1pHVWhQVDRlVGt4TjhmWDNoNnVvS29aQkxrNG1JaUlpb1kzekhTUDJTcjY4dlJDSVIwdExTREYxS24yUmxaWVhSbzBmanJydnV3cEFoUTFCVFU0TlRwMDVoNzk2OVNFcEtnbHd1TjNTSlJFUkVSTlNIY1VTUitpV0pSQUp2YjI5a1oyY2pKQ1FFeHNiR2hpNnBUekkxTlVWd2NEQ0Nnb0pRVkZTRWpJd01YTGx5QmFtcHFSeGxKQ0lpSXFKMk1TaFN2eFVRRUlDTWpBeGtabVlpS0NqSTBPWDBhUUtCUU5QNHBxNnVEbGxaV2NqS3lzS3BVNmRnYkd3TUh4OGYrUGo0Y0MwakVSRVJFUUZnVUtSK3pOTFNFczdPemtoUFQ4ZWdRWU00S3RaSlptWm1HREprQ0lLRGcxRllXSWpNekV5a3BxWnFSaGw5Zkh6ZzR1SUNzWmovUEJBUkVSSGRydmhPa1BxMXdNQkFSRWRISXo4L0g1NmVub1l1cDE4UkNBUndkWFdGcTZzcjZ1cnFrSm1aaWF5c0xKdytmUm9pa1FqT3pzNXdkM2VIaTRzTGpJeU1ERjB1RVJFUkVmVWlCa1hxMTV5Y25HQmxaWVdyVjY4eUtONENNek16aElTRVlNaVFJU2dySzBOK2ZqN3k4L054N2RvMUNJVkNPRGs1d2QzZEhhNnVycEJJSklZdWw0aUlpSWg2R0lNaTlYc0JBUUdJaTR0RFdWa1o3TzN0RFYxT3Z5WVFDRFI3TW9hRmhhRzh2RndUR2dzTEN5RVVDdUhvNkFoM2QzZTR1Ymt4TkJJUkVSRU5VQXlLMU85NWVYa2hPVGtaS1NrcG1EUnBrcUhMR1RBRUFnSHM3ZTFoYjIrUFljT0dRU2FUYVVMaitmUG5FUmNYcHdtTnJxNnVNREV4TVhUSlJFUkVSS1FuRElyVTc0bEVJZ1FHQmlJcEtRa3ltUXhTcWRUUUpRMDRBb0VBZG5aMnNMT3p3N0JodzFCUlVZSDgvSHprNWVVaExpNE9jWEZ4c0xhMmhwT1RFeHdkSFdGdmI4OTFqZjNJeFlzWElaUEo0TzN0RFI4ZkgwT1gwMFoyZGpaS1Nrb1FHaG9LVTFOVFE1ZERSRVIwVzJDYlNCb1EvUDM5SVpGSWtKS1NZdWhTYmd1MnRyWUlEUTNGbkRsek1IUG1UTTFlbHVucDZZaUppY0h1M2J0eDlPaFJKQ2NubzZTa0JFcWwwdEFsVXp1S2lvcnd6anZ2NElNUFBrQnhjZkZOajgvSnljSHExYXRSVjFmWEM5VzEyTHQzTC83NXozOGlMeSt2VThlclZDb29sVXFkdjFRcWxjNXpHaHNia1ptWnFjK3lpWWlJK2pXT0tOS0FJQmFMRVJnWWlPVGtaRlJXVnNMR3hzYlFKZDAyYkd4c1lHTmpnNkNnSUNpVlNwU1hsNk9rcEFRbEpTVklUVTFGU2tvS1JDSVI3T3pzNE9qb0NDY25KOWphMmtJZ0VCaTY5QUVqT2pvYWE5YXNhZmY1WmN1V1llclVxVHFmKy83Nzc2RlFLQUFBUC8zMEUwYVBIdDN1VmpOcXRScXJWNjlHYm00dVpESVpQdnp3UTYwcHh6Tm56cnlGVndHWW1KaGd6NTQ5YlI1UFRrNkdzYkV4L1B6OHNIRGh3ZzREN2FGRGgzRDMzWGVqdWJsWjUvTWVIaDc0L3Z2dnRSNlR5K1ZZdW5RcGNuTno4Y0VISDJESWtDRTZ6KzNNNnpNeU1zSytmZnR1ZWh3UkVWRmZ4NkJJQTRhL3Z6K3VYTG1DeTVjdlkvejQ4WVl1NTdZa0Vvbmc2T2dJUjBkSEFFQnpjelBLeXNwUVhGeU1rcElTSkNjbkl6azVHVVpHUnBxbU9YWjJkckN4c1lGSUpESnc5ZjJYdWJrNVBEdzgyanhlVVZFQnVWd09LeXNybmVjbEp5ZmoyTEZqa0VxbDhQYjJSbng4UEhiczJJRUhIM3hRNS9FQ2dRQXJWcXpBRzIrOGdVdVhMbUg1OHVWWXUzYXRwcW1SazVOVHV6V3ExV3FVbEpSMGVKeXVkYTUxZFhYSXlzcENTRWlJMXY4akVSRVJXc2ZGeE1Sb1JqbG56WnFsY3hRN01qSlM1MzNOek16ZzZPaUkxTlJVTEZ1MkRCOTk5QkVHRHg3YzdtdHByLzdPak1nU0VSSDFGd3lLTkdBWUdSa2hJQ0FBbHk5ZlJsVlZGYXl0clExZDBtM1B5TWdJTGk0dWNIRnhBZEF5dmE5MXRMR2twQVFGQlFVQVdnS0lqWTBOcEZLcDVwZWxwU1ZISFR0cHhJZ1JiVWJKQUdEOSt2VTRjT0NBenI4TGNya2M2OWF0ZzFxdHhrc3Z2WVRnNEdBOCsreXorUEhISHhFYUd0cHVVUEx5OHNMSEgzK01OOTU0QXdrSkNWaXpaZzFXclZvRmtVaUVYMy85dGQwYW01cWFjTmRkZHdGQWg4ZmQ2Tnk1YzFDcFZCZytmTGpXNDIrKythYlc5eWtwS1pxZ3VIanhZcDNYYWk4b0NvVkNMRjI2RkkyTmpUaHo1Z3lXTFZ1R3p6NzdETjdlM3BwajFHbzFBTURZMkxqZCttOTFSSldJaUtndjRScEZHbEFDQWdKZ1pHVEV0WXA5bExHeE1UdzhQREJpeEFqTW5qMGJkOTk5TjhhUEg0OUJnd2JCeU1nSU9UazVPSGZ1SEE0Y09JQmR1M1loS2lvSzhmSHh5TXpNUkhsNXVXYUtKTFdsVnF2eC9QUFA0K09QUDlZOFZsVlZCUUE2ZytMNjlldFJVbEtDQ1JNbUlEdzhIUGIyOW5qbGxWZlExTlNFbFN0WG9yUzB0TjE3K2ZyNll1WEtsUkNMeGJodzRRTFMwdEwwLzRMK0p5WW1CZ0F3Y3VUSUhyc0gwREo5L2QxMzMwVkFRQUJxYW1yYVRCOHRLeXNEMERKNlMwUkVkRHZnaUNJTktCS0pCUDcrL2toSlNVRndjSEM3VSs2b2J6QTFOWVdibXh2YzNOd0F0SVNkbXBvYXlHUXl5R1F5VkZWVklTY25CeGtaR1pwekxDd3NZRzF0RFd0cmExaGFXbXAraWNXMzl6OW4xZFhWeU16TTFJemV0ajRHb00zZmc0MGJOeUkyTmhidTd1NWFJM1BUcDAvSGxTdFhzSFBuVGl4ZHVoUWZmdmhodTN1VGhvV0Y0YTIzM29LYm14c0NBd043NEJXMVRGMCtlL1lzQUdEUW9FRTljby9ybVppWVlNMmFOWWlOamNVOTk5eWo5ZHp4NDhjQnRJUmtJaUtpMjhIdC9jNktCcVRBd0VBUGlhNk1BQUFnQUVsRVFWU2twYVVoSlNVRlk4YU1NWFE1MUFVQ2dRQldWbGF3c3JMU1RQdFRxOVdvcTZ0RFpXVWxxcXFxVUZWVmhjcktTbHk3ZGszclhGTlRVNjNnYUdscENUTXpNNWlibTk4VzZ4OHJLaW9BYUk4ZVZsVlZ3ZGpZR01iR3hwckh2di8rZSt6Y3VSTm1abVpZdFdwVm14R3lSWXNXNGRxMWF6aDc5aXorOFk5L1lOMjZkVHJYUHdKb3QwR092bHkvN3JDM3BpSGIyZG0xQ1ltNXVibjQ1WmRmQUFCVHBreHA5MXl4V0l6bTVtYWtwYVVoSUNDZ0o4c2tJaUxxY1F5S05PQzBqaXBldVhJRndjSEJzTFMwTkhSSmRBc0VBZ0hNemMxaGJtNnVHWGtFQUtWU0NibGNqcHFhR3ExZnVibTViVHBlR2hzYnc4ek1UQk1jVzc4Mk1USFIvT3J2WWJLOW9OajZmWE56TTc3ODhrdEVSa2JDeE1RRUgzendBYnk4dk5wY1J5Z1VZdVhLbFZpeFlnWGk0dUx3OHNzdjQ3bm5udE9zTCt5TSsrKy9INmFtcGwxYWk2akxIMy84MGU1emMrZk8xZnErc2JFUlFFdERtWVVMRjk3U2ZhK1hrSkNBdFd2WG9xNnVEcjYrdnBneFkwYTd4L3I2K3VMcTFhdDQ4Y1VYTlkrTkhqMGFhOWV1MVZzOVJFUkV2WVZCa1FhazFsSEYxTlJVakJvMXl0RGxVQThRaVVTYUthZzNhbWhvUUcxdExXcHJhMUZYVjZmNWIzVjFOWXFLaW5SMnhEUXlNdElLamlZbUpwQklKSkJJSkRBeU10TDUzNzRVTGx1RG9xMnRMWUNXSUYxYld3c1hGeGZJWkRLc1hMa1NxYW1wbXVtVjdXMEJBYlI4MkxKNjlXcXNXYk1HcDArZnhoZGZmQUc1WEk1Tm16YTFPZmJRb1VOdEhxdXVya1pUVTlNdHZaNnNyQ3drSnllMys3eURnNFBXOTRXRmhWQW9GSnFtVnJyY3VKWXlKU1VGcjc3NnF0Wmo1dWJtMkxWckY1cWFtdkRKSjUvZzJMRmptdnV0WExteXd6L3pOOTU0QTE5Ly9UVUtDZ28welc4NFZaV0lpUG9yQmtVYWtJeU5qZUh2NzQrclY2OGlLQ2dJRmhZV2hpNkplbEZyMExPenM5UDVmR05qSStycTZ0RFEwSUNHaGdZME5qWnF2bTVvYUVCbFpTVWFHaHJhM1l1dmxWQW9oRmdzaGtnazB2ejMrcTliL3lzUUNEcjhwUTh5bVF6QVh5T0sxZFhWVUt2VnNMS3lnckd4TWFxcXFtQm5aNGMxYTlab2pYaDE1TmxubjRXWGx4ZGlZMk54MTExMzRjQ0JBNXJuOHZQek5XR29KMnpidGcxQXk0aXlydnZjMk9YMXQ5OStnMHdtZzFRcXhjYU5HM1ZlYytuU3BWb0JzN1c1VXF1OHZEek4xeEtKQkg1K2ZqaDI3SmhtUGVhTjRmUkd2cjYrK09pamoyNys0b2lJaVBvQkJrVWFzQUlEQTVHZW5vNlVsQlNPS3BLV0c5ZnR0VWV0VnFPNXVSbE5UVTJhWDlkLzM5emNES1ZTQ2FWU0NZVkNvZmxhcVZTaXNiRlI4N1ZhcmRiNnBWS3B0TDYzc2JHNTVkZFVXVmtKNEsrZ2VIM0hVM056Y3l4ZnZodzJOalp3Y0hCb2Q4M2hqV3hzYlBEd3d3L2owVWNmaGJtNXVWWTRtenQzTGhvYUdycFZxNjZwb1ZLcEZQLzYxNzhBdEt3SlBITGtDQUlDQXREUTBLQVY0TnF6WU1HQ214NnpidDA2cmU5OWZYMjFYdE9OMjFzODhzZ2pDQTRPeHRDaFEyOTZiU0lpb29HR1FaRUdMQk1URS9qNStTRXRMUTJEQmcxaUIxVHFNb0ZBb0psKzJwTU9IejU4eTlkb0hWSDgvUFBQSVpGSU5GTS96NTQ5aTZlZmZocnZ2ZmVlWmtUcytuRFUwTkNBeTVjdjQ0NDc3dEM2bmxxdDFveDI2bnRMQ0YwYjAxOC9IZmlubjM2Q1dxM0dnZ1VMOE4xMzMzWHAycDBKc0xxbXk3Ym5peSsrNkZSUXZaVjdFQkVSOVVVTWlqU2dCUVVGSVNzckM0bUppWmc0Y2FLaHl5SHFNYTFyRkc4TVlYSzVISEs1WFBPOVFxSFFURU1GZ05kZWV3M3A2ZW40OWRkZjRlVGtwRG51MEtGRDJMSmxDeDU1NUJGRVJFVG90ZGFiaGFpR2hnWUVCUVZod29RSjdRWkZYWnZicjFxMUNoTW1UTUNSSTBjUUhCd01mMzkvcmVjUEhqeW9jMzFxUjF4Y1hLQlFLRkJZV0FpQlFBQjNkL2QyajczK09DSWlvdjZPUVpFR05JbEVncUNnSUNRbUpxS2twQVNPam82R0xvbW9SOXc0cmJMVnFsV3JFQnNiQ3hNVEUrVG01dUxWVjErRnY3OC8xcTlmRHdBWVBudzQwdFBURVJjWGh6bHo1bWpPTzNIaUJQTHk4bTY1S1UxM3pKa3pCMUtwdE1OamRJVlhSMGRIdlBqaWl6aHk1QWc4UFQzeHlpdXZhSjZUeStYWXMyY1BRa0pDdWxUTDJyVnJvVktwc0hEaFFwU1dsbUxwMHFYdE5zdjU0NDgvOE9XWFgyTDgrUEZkdWdjUkVWRmZ4S0JJQTU2L3Z6L1MwOU54OGVKRnpKZ3hnNS8yMDIybHRTR1BSQ0tCdmIwOWpJMk5rWmlZcUduOE1ucjBhR3pmdmgzbno1L1hCTVg2K25yRXhjVkJMQlpqOHVUSm5icVBRcUdBU3FYU3l6VGRDUk1tM1BTWU45OThzOTNubkp5Y2tKaVlxUFZZZkh3ODFHbzFoZzhmM3VWNmhFSWg1c3laZzU5KytnbWJOMi9HaWhVcjJoelQyTmlJTFZ1MkFPamNla2tpSXFLK1Rtam9Bb2g2bWtna1FtaG9LQ29ySzd1MTFvaW9QMmxzYkVSU1VoSzJiZHVHRXlkT2FFWUVqWTJOSVJBSU1IbnlaS2pWYWh3L2Zod0FFQklTQW1OalkxeTRjRUhUWGZUTW1UTm9ibTdHeUpFak83VVBxVUtod09yVnE5dHNQMkVvWThhTVFVRkJBVEl5TWpTUHRhNERuVHAxYXJldWVlKzk5OExhMmhvblRweEFRa0pDbStkLytlVVhsSmFXWXRxMGFlMk9PQklSRWZVbkRJcDBXL0R3OElDdHJTMlNrcEs2dkVhSnFLODdjT0FBUHZ2c015eGF0QWp6NXMzRDY2Ky9qbSsvL1JacGFXbGFRUkVBcGt5WkFnQ2FvQ2dXaXpGbzBDREk1WEtrcDZjRGFKbDJDZ0RUcDArLzZiMmJtNXV4ZXZWcW5EcDFDcW1wcWZwK2FkM1MraHAzNzk0TkFNak96c2JwMDZjUkdocmE0UnJEanBpYm0rUEpKNThFQUh6ODhjZW9ycTdXUEJjZkg0L3QyN2ZEM053Y3p6Ly8vQzNWVGtSRTFGZHc2aW5kRmdRQ0FZWU5HNFpqeDQ0aFBUMGRnd1lOTW5SSlJIcXpkKzllcEthbXdzVEVCR0ZoWVFnT0RrWlFVQkNDZzROeDVzd1pHQmtaYWFaY0J3VUZ3ZHJhR3Bjdlg5Wk1QdzBORFVWaVlpSVNFaExnNHVLQzA2ZFB3OXpjSE9QR2pXdjNucTJqajh1WEwwZGNYQnc4UER3MEFlMy90M2ZuWVZHVyt4dkE3MkdHZlpCZE5oRkJRUVFGRWxrVTF6SzFqbHVMZVRKdDBTek5wYkt5TXJkY016dVdaZTU2dEdPbGxtbG1tV2tlTjhRVlVWbEVaVkYwa0hWQVlHQmdodm45d1cvbStBb0R3K1lvM0ovcjhoSm4zbm5uT3dyamU4L3pQTi9uUWFpcG1ZMi92eisrK2VZYmRPdldEYjYrdmpoNDhDQkdqUnFGdFd2WFFxUFI0T1dYWDY3WGM2U25wNk9rcEFTQmdZRUFnS0ZEaCtMMDZkTTRkZW9VRmk1Y2lNV0xGK1BXclZ0WXVIQWhLaXNyOGY3Nzc5ZTV0cEtJaU9oUndhQklyWWF6c3pQYzNOeVFsSlFFYjIvdlp0L3lnT2hCZWZYVlYyRmhZWUhPblR0REloRytyU3VWU3NHZWtTS1JDR0ZoWVRoMDZCQk9uanlKb1VPSG9sZXZYckN3c0VEUG5qMXgrUEJobEplWFk5Q2dRWHIzbWl3cUtvSlNxUVFBbkQ5L0h1M2J0OGZ5NWNzZmFFaXFxWm1ObTV1Yjd1dlhYbnNOczJiTnd2dnZ2NC84L0h4RVJVVWhKQ1RFb0hOck5Ccjg5Tk5QMkxKbEN5Wk9uS2dMaWdBd2MrWk12UHZ1dTRpTGk4TkhIMzJFdExRMEZCY1hZOHlZTWV5c1RFUkVMUXFESXJVcVFVRkIrT3V2djVDVWxJVGc0R0JqbDBQVUpFSkRRL1hlVjFwYUNnc0xDOEZ0STBhTVFPL2V2ZEdqUnc4QWdKK2ZIL3o4L0FEOHIzdnFrQ0ZEOUo3enhJa1R1cS9idDIrUEw3NzRBdmIyOWcydXZ5RnFhMllEQUdGaFlRZ0pDVUZjWEJ4TVRVMHhmZnIwV28vWGJpR2lVcW53emp2dklERXhFU1ltSnJDMXRSVWNaMk5qZ3dVTEZtRGl4SW00ZlBreWdLb3B1cSs5OWxvalhnMFJFZEhEaDJzVXFWVnAwNllOdkwyOWNmMzZkWlNVbEJpN0hLSm1WVnBhQ3JsY0RqczdPOEh0L3Y3K2lJcUtxalppbUo2ZWpxdFhyNkpEaHc2MVRzL1dydk4xZDNmSDh1WExIM2hJckl0YXJjYm16WnR4OGVKRkFGWHJLTC8rK21zb0ZBcTlqMGxNVEFSUU5RS2JtSmlJOXUzYlkrWEtsWGo4OGNkMXgxUlVWT0NQUC83QWUrKzlKOWcyNU9qUm85aTRjYU5ndjBvaUlxSkhIVWNVcWRVSkRBekV6WnMzY2ZueVpVUkdSaHE3SEtJbW9kRm9rSlNVQkZkWFYwaWxVcWhVS216ZXZCa2FqUWJ0MjdmSGhnMGJFQk1UVStzNXRCK2U1T1RrWVB6NDhZTDdObS9lclB0NjZOQ2hLQ2twUWYvKy9lSGc0SUNGQ3hjaU9UbFpjTHhTcWNUWXNXTUY5V25kZS92OXRtM2JWdmVMcmNXbFM1Znc3YmZmSWpVMUZVNU9UcGd4WXdhMmJObUM2T2hvdlBIR0c1ZzhlWEtOMjIvOC92dnZBS3FtNW80Y09SS3Z2LzY2Ym5wNlZsWVcvdnJyTC96MjIyK1F5K1VBZ0I0OWV1RE5OOS9Fa1NOSDhPT1BQMkxIamgzWXUzY3ZoZ3daZ2tHREJxRlRwMDZOZWgxRVJFVEd4cUJJclk1MkxWZENRZ0w4L1B6WWZJSmFCSkZJaEU4KythVGFxSlpJSk1Jenp6eURQWHYyR0x3OVRFbEpTWjBqN3FOSGo5WjluWmVYaDZ5c0xNSDlHbzJtMm0xYSttNXZLSlZLaFppWUdPelpzMGUzZjJMUG5qM3g3cnZ2d3Q3ZUhrRkJRVmk2ZENtaW82TXhmLzU4K1ByNllzS0VDWUlwdTYrLy9qcXVYYnVHZDk1NUIrSGg0Ymg5K3piT25EbURZOGVPSVNFaFFSZDB1M1hyaHBkZWVrbjMyRmRmZlJWUlVWRllzMllOTGwrK2pOMjdkMlAzN3Qxd2QzZEg5KzdkMGJOblQ0U0hoemZwNnlVaUlub1FHQlNwVmZMejgwTktTZ291WExpQXh4OS9YTmNSa3VoUkZoWVdodVRrWktqVmFvaEVJbmg0ZU9DRkYxNkF2NzgvUHZyb0kzejAwVWZOOHJ4ZmZmVlZzNXpYVU1uSnlWaThlREhVYWpVOFBUMHhZY0lFd2FpaHViazU1cytmajBPSERtSDkrdlhJemMxRisvYnRCZWZ3OVBURWQ5OTlCNGxFZ3JpNE9NRWFTRE16TS9UcDB3ZkRoZzBUTkxiUjh2WDF4WW9WSzNEbXpCbjg5Tk5QaUl1TGcwd21RMlptSnZyMTY5ZDhMNXlJaUtnWk1TaFNxeVNSU0JBVUZJUXpaODRnTFMwTlBqNCt4aTZKcU5GbXpacGw3QkthWE4rK2ZaR2ZuNi83ODVBaFF3UjdHQUpWMDhsbnpKaUJObTNhSUNJaVF1OEhQd01IRGtUUG5qMlJrNU1EWjJmbmF2ZHJPOGFHaElSZzZOQ2h1cURYcDA4ZlNLWFNPbXNORHc5SGVIZzRNakl5Y1Bqd1lkalkyQmpjYVpXSWlPaGhJOUxjdTNDRXFKVTVldlFvNUhJNWhnd1pVcTB6Sk5HRGN1alFJUXdjT05EWVpkQkRpTjhiUkVSa0xPeDZTcTFhOSs3ZG9WYXJkZDBSaVlpSWlJaUlRWkZhT1JzYkcvajcrK1Btelp2SXpzNDJkamxFUkVSRVJBOEZCa1ZxOWZ6OS9TR1ZTbkgrL0huZC9uQkVSRVJFUkswWmd5SzFlbUt4R04yN2QwZHhjWEcxdmVDSWlJaUlpRm9qQmtVaUFDNHVMbWpmdmoyU2twS3E3VU5IUkVSRVJOVGFNQ2dTL2IvZzRHQ0l4V0xFeHNZYXV4UWlJaUlpSXFOaVVDVDZmeFlXRmdnS0NrSldWaFp1M3J4cDdIS0lpSWlJaUl5R1FaSG9IdDdlM25CMGRNVEZpeGRSVVZGaDdIS0lpSWlJaUl5Q1FaSG9IaUtSQ0tHaG9WQXFsYmg4K2JLeHl5RWlJaUlpTWdvR1JhTDcyTnJhd3MvUER5a3BLY2pOelRWMk9VUkVSRVJFRHh5RElsRU5BZ0lDWUcxdGpUTm56bkFLS2hFUkVSRzFPZ3lLUkRXUVNDU0lpSWlBUXFGQVhGeWNzY3NoSWlJaUlucWdHQlNKOUhCMGRJUy92ei9TMDlOeCsvWnRZNWREUkVSRVJQVEFNQ2dTMVNJZ0lBRDI5dlk0ZCs0Y3lzcktqRjBPRVJFUkVkRUR3YUJJVkFzVEV4TkVSRVJBclZiajdObXp4aTZIV2lpeFdBeTFXbTNzTXVnaG8xYXJJUmFMalYwR0VSRzFVZ3lLUkhXd3NiRkJjSEF3N3R5NWc1U1VGR09YUXkyUXBhVWxpb3VMalYwR1BXU0tpNHRoWldWbDdES0lpS2lWWWxBa01rREhqaDNoNnVxS2l4Y3ZvcWlveU5qbFVBdmo3T3dNbVV4bTdETG9JU09UeWVEazVHVHNNb2lJcUpWaVVDUXlVRmhZR01SaU1VNmZQbzNLeWtwamwwTXRpSmVYRi9MeThpQ1h5NDFkQ2owazVISTU4dkx5MEtGREIyT1hRa1JFclJTRElwR0JMQ3dzMEtOSEQ4amxjaVFsSlJtN0hHcEJKQklKQWdJQ0VCOGZ6N0JJa012bGlJK1BSMEJBQU5jb0VoR1IwWWcwR28zRzJFVVFQVXJPbmoyTEd6ZHVZTUNBQVhCMGREUjJPZFNDNU9mbkl6RXhFWTZPam5CM2Q0ZFVLbVZRYUNYVWFqV0tpNHNoazhtUWw1ZUhnSUFBT0RnNEdMc3NJaUpxeFJnVWllcEpwVkxocjcvK2drZ2t3cE5QUGdtSlJHTHNrcWdGVWFsVXVISGpCbkp6YzZGUUtOZ050WlVRaThXd3NyS0NrNU1Udkx5OCtMNUNSRVJHeDZCSTFBQzV1Yms0Y3VRSVBEMDlFUkVSWWV4eWlJaUlpSWlhRk5jb0VqV0FrNU1UQWdJQ2NQUG1UVnk3ZHMzWTVSQVJFUkVSTlNrR1JhSUc2dEtsQzl6ZDNYSHg0a1hrNU9RWXV4d2lJaUlpb2liRG9FalVRQ0tSQ09IaDRaQktwWWlKaVlGQ29UQjJTVVJFUkVSRVRZSkJrYWdSVEUxTkVSVVZCYlZhalpNblQ3THhDQkVSRVJHMUNBeUtSSTFrWTJPRDhQQnd5T1Z5eE1iR0dyc2NJaUlpSXFKR1kxQWthZ0llSGg3bzBxVUwwdFBUa1pLU1l1eHlpSWlJaUlnYWhVR1JxSWtFQmdiQ3pjME5GeTVjUUc1dXJySExJU0lpSWlKcU1BWkZvaVlpRW9rUUVSRUJhMnRyeE1URW9MUzAxTmdsRVJFUkVSRTFDSU1pVVJNeU5UVkZyMTY5b0ZLcEVCTVRnOHJLU21PWFJFUkVSRVJVYnd5S1JFM00xdFlXWVdGaHlNdkx3NFVMRjR4ZERoRVJFUkZSdlRFb0VqV0RkdTNhd2QvZkg2bXBxV3h1UTBSRVJFU1BISW14Q3lCcXFicDI3WXFDZ2dMRXhzYkMzTndjN2RxMU0zWkpSRVJFUkVRRzRZZ2lVVE1SaVVUbzJiTW5IQndjY1ByMGFXUm5aeHU3SkNJaUlpSWlnekFvRWpVamlVU0MzcjE3dzlyYUd0SFIwU2dvS0RCMlNVUkVSRVJFZFdKUUpHcG01dWJtNk51M0wweE5UWEhzMkRFVUZ4Y2J1eVFpSWlJaW9sb3hLQkk5QUZaV1Z1amJ0eTgwR2cyT0hUdUdzckl5WTVkRVJFUkVSS1FYZ3lMUkE5S21UUnYwN3QwYlpXVmxPSDc4T0NvcUtveGRFaEVSRVJGUmpSZ1VpUjRnUjBkSDlPclZDNFdGaFlpT2pvWmFyVFoyU1VSRVJFUkUxVEFvRWoxZ3JxNnVDQXNMUTA1T0RrNmZQZzJOUm1Qc2tvaUlpSWlJQkJnVWlZekF5OHNMSVNFaHVIMzdObUpqWTQxZERoRVJFUkdSZ01UWUJSQzFWcjYrdmlncks4T1ZLMWRnYm02T3JsMjdHcnNrSWlJaUlpSUFESXBFUnRXdFd6Y29sVW9rSlNYQjFOUVVuVHQzTm5aSlJFUkVSRVFNaWtUR0Zob2Fpb3FLQ2x5NmRBa2FqUWIrL3Y3R0xvbUlpSWlJV2prR1JTSWpFNGxFaUlpSWdFZ2t3dVhMbDZIUmFOQ2xTeGRqbDBWRVJFUkVyUmlESXRGRHdNVEVSQmNXNCtQam9kRm9FQkFRWU95eWlJaUlpS2lWWWxBa2VraUlSQ0tFaDRmRHhNUUVDUWtKMEdnMENBd01OSFpaUkVSRVJOUUtNU2dTUFVSRUloRjY5T2dCa1VpRXhNUkVxTlZxQkFVRkdic3NJaUlpSW1wbEdCU0pIaklpa1FpaG9hRXdNVEZCY25JeWxFcWxMandTRVJFUkVUMElESXBFRHlHUlNJVHUzYnZEd3NJQ0NRa0pLQzh2UjJSa0pNUmlzYkZMSXlJaUlxSldRS1RSYURUR0xvS0k5RXRKU1VGc2JDeWNuSndRRlJVRk16TXpZNWRFUkVSRVJDMGNneUxSSStEV3JWczRmZm8wYkd4czBLZFBIMWhhV2hxN0pDSWlJaUpxd1JnVWlSNFIyZG5aaUk2T2hwbVpHWHIzN2cxYlcxdGpsMFJFUkVSRUxSU0RJdEVqUkM2WDQ4U0pFMUNwVklpTWpJU2JtNXV4U3lJaUlpS2lGb2hCa2VnUm8xQW9FQjBkamNMQ1FnUUhCOFBYMTlmWUpSRVJFUkZSQzhPZ1NQUUlVcWxVT0gzNk5HUXlHWHg4ZlBEWVk0L0J4TVRFMkdVUkVSRVJVUXZCb0VqMGlOSm9OTGg4K1RLU2s1UFJ0bTFiOU96Wmt4MVJpWWlJaUtoSk1DZ1NQZUxTMHRKdy92eDVXRmxab1ZldlhyQ3pzek4yU1VSRVJFVDBpR05RSkdvQmNuSnljT3JVS1ZSVVZLQjc5KzdvMEtHRHNVdWlCbEtwVkxoeDR3WnljbkpRV2xvS3RWcHQ3SktJaUFpQVdDeUdwYVVsbkoyZDRlWGxCWWxFWXV5U2lKb1ZneUpSQzFGV1ZvYVltQmprNXViQ3g4Y0hJU0VoRUl2RnhpNkw2aUUvUHgrSmlZbHdkSFNFdTdzN3BGSXAvdzJKaUI0U2FyVWF4Y1hGa01sa3lNdkxRMEJBQUJ3Y0hJeGRGbEd6WVZBa2FrRXFLeXNSSHgrUDVPUmsyTnZibzJmUG5yQzJ0aloyV1dTQS9QeDhKQ1Frb0d2WHJyQzN0emQyT1VSRVZBdTVYSTc0K0hnRUJnWXlMRktMeGFCSTFBTGR1blVMWjgrZWhZbUpDY0xDd3VEdTdtN3NrcWdXS3BVS3AwNmRRbUJnSUVNaUVkRWpRaTZYSXlFaEFaR1JrWnlHU2kwU2d5SlJDMVZVVklTWW1CZ1VGaGFpWThlT0NBNE81alRHaDFSS1Nnckt5OHZScFVzWFk1ZENSRVQxa0pTVUJETXpNM1RzMk5IWXBSQTFPVzY4UnRSQzJkalk0SWtubm9DdnJ5OVNVbEp3OE9CQkZCUVVHTHNzcWtGT1RnNUhmWW1JSGtIdTd1N0l6YzAxZGhsRXpZSkJrYWdGRTR2RkNBa0pRWjgrZlZCUlVZRy8vLzRieWNuSjRFU0NoMHRwYVNta1VxbXh5eUFpb25xU1NxVlFLQlRHTG9Pb1dUQW9FclVDcnE2dUdEUm9FRnhkWFhIcDBpVWNPM2FNLzdFOVJOUnFOYWNGRXhFOWdzUmlNYmN4b2hhTFFaR29sVEEzTjBkVVZCUkNRME9SbDVlSEF3Y09JQ1VsaGFPTFJFUkVSRlFOZ3lKUksrUGo0NE5CZ3diQjN0NGVzYkd4T0hyMEtJcUtpb3hkRmhFUkVSRTlSQmdVaVZvaHFWU0tmdjM2SVRRMEZBVUZCVGg0OENEWExoSVJFUkdSRGpkOUlXcWxSQ0lSZkh4ODRPYm1odGpZV0Z5NmRBa1pHUmtJRFEzbFhuNUVSRVJFclJ4SEZJbGFPVXRMUzBSRlJTRXlNaElLaFFLSERoMUNiR3dzeXN2TGpWMGFFUkVSRVJrSlJ4U0pDQURnNmVrSkZ4Y1h4TWZISXpVMUZSa1pHZWphdFN0OGZId2dFb21NWFI0UkVSRVJQVUFjVVNRaUhUTXpNM1R2M2gwREJ3NkVyYTB0WW1OamNlalFJZVRrNUJpN05DSWlJaUo2Z0JnVWlhZ2FPenM3OU8vZkg1R1JrVkFxbFRoeTVBaE9uVHFGa3BJU1k1ZEdSRVJFUkE4QXA1NFNrVjZlbnA1d2MzUERsU3RYa0p5Y2pOdTNiOFBiMnhzQkFRR3dzTEF3ZG5sRVJFUkUxRXdZRkltb1ZoS0pSTGRXTVRFeEVhbXBxVWhQVDRldnJ5ODZkKzRNTXpNelk1ZElSRVJFUkUyTVFaR0lER0psWllVZVBYcWdjK2ZPU0VoSXdKVXJWNUNTa29MT25UdkQxOWNYRWduZlRvaUlpSWhhQ2w3WkVWRzkyTmpZSURJeUV2Nysvb2lQajBkOGZEeXVYYnVHVHAwNm9WT25UaHhoSkNJaUltb0JHQlNKcUVIczdPelF1M2R2NU9ibUlqRXhFUWtKQ1VoT1RvYVBqdy84L1B4Z2FXbHA3QktKaUlpSXFJRVlGSW1vVVp5Y25OQzNiMS9JNVhJa0p5ZmoyclZydUg3OU9yeTh2T0R2N3crcFZHcnNFb21JaUlpb25oZ1VpYWhKMk52Ykl6SXlFc1hGeFVoT1RrWjZlanJTMHRMZzRlR0JUcDA2b1czYnRzWXVrWWlJaUlnTXhLQklSRTFLS3BVaU5EUVVnWUdCdUhyMUtsSlRVM0g3OW0zWTJOaWdZOGVPNk5DaEEweE5UWTFkSmhFUkVSSFZna0dSaUpxRmhZVUZnb0tDRUJnWWlKczNieUlsSlFWeGNYRzRmUGt5dkx5ODBMRmpSOWpaMlJtN1RDSWlJaUtxQVlNaUVUVXJzVmdNYjI5dmVIdDdJejgvSDlldlgwZDZlanBTVTFQaDRPQUFMeTh2ZUhwNnd0emMzTmlsRWhFUkVkSC9ZMUFrb2dmR3djRUI0ZUhoQ0E0TzFxMWh2SERoQXVMaTR1RHE2Z292THkrNHU3dERMQllidTFRaUlpS2lWczNFMkFVUVVldGpibTZPenAwN1k4aVFJUmc0Y0NBNmRlb0V1VnlPVTZkT1llL2V2VGg3OWl5eXM3T2gwV2lNWGVvajdkLy8vamZPbno5dmxPZFdLQlQ0NzMvL2kvLys5NytOUGxkaVlpSVdMMTZNdUxnNGc0NmZQWHMyWnMrZURaVksxZWpuMXFld3NCQXltUXc1T1RuTjloeU5jZkRnUWZ6NjY2L0dMcVBaUkVkSEcvUzl2WFBuVGh3N2Rnemw1ZVVHbi92Nzc3L0h1blhyR2xOZWswdExTMnZVNHhjc1dJQlZxMVkxVVRVMTI3OS9QL2J0Mjllc3o2R1ZtWm1KQ3hjdTZQMFpIemx5SkVhT0hJbWlvcUlIVWc5UlM4VVJSU0l5S250N2U5amIyeU00T0JqWjJkbTRjZU1HYnQyNmhmVDBkSmlabWNITnpRMGVIaDV3Y1hHQlJNSzNMRU9kUDM4ZVAvendBM2JzMklGTm16YkJ3OE1EMzMzM0hlUnllYjNPOC9iYmJ6Zm8rZlB5OHJCa3lSSUF3SUFCQXhwMERxMmZmdm9KSjA2Y2dMT3pNMEpDUXVvOC92VHAwd0NBeXNwS2c4NWZWbGFHTDcvOEVrT0hEa1czYnQzcVBMNmlvZ0xUcGsxRFptWW1vcUtpTUgvK2ZJT2U1MEhhdW5VcnNyS3lNR0xFQ04xdDI3ZHZyL0ZZYjI5dlJFUkVHSHpNZzVhV2xnYUZRb0hBd0VEZGJmUG56NGVMaXd1MmJkdW11MjMzN3QzbzNiczNuSjJkQVFBNU9UbllzR0VETEN3c3NIdjNib09mYjkrK2Zjak56Y1diYjc3WmRDL0NBQWNPSE1DbFM1ZncybXV2d2NuSkNRQ2cwV2p3M252dklUNCtIaHMyYklDWGwxZUR6bjM4K0hHNHU3c2JkS3hTcVVScGFTa0tDd3VSbFpXRk8zZnVJRHM3RzNmdTNFRldWaGI2OSsrUDU1NTdydHJqVnE5ZWpiS3lNZ3dkT3JSQk5kYkgzcjE3OGZQUFA4UFB6dy9mZnZ0dHRmdExTa29BR1A0ZVFFUTE0MVVYRVQwVVJDSVJYRnhjNE9MaUFyVmFEWmxNcHZ0MTQ4WU5tSmlZd01YRkJlN3U3bkIzZDRlRmhZV3hTMzVvbFpTVTRLdXZ2Z0lBdlBycXEvRHc4QUFBSERseUJCa1pHZlU2VjBPRFlsTzVjK2NPb3FPallXVmxoZEdqUnpmTGMyemZ2aDJIRHgvR3laTW5zV1RKa2pyRDRzNmRPNUdabVFrQU9IbnlKT0xpNGd3S3NNYTJhZE9tR204Zk5HaVFMZ1FhY2d3QVBQbmtrMDFmNFAvNytlZWZZV3RyQ3dESXo4L0h0R25UWUdwcWlxKysra3B2VURwMDZCQldyMTZObzBlUDZyNzNrNU9UQVFCZHUzWnQ5SWRNNDhlUHIvZlBqcGFucHljMmI5NWM2ekg1K2ZsWXUzWXRpb3VMMGJselp3d2ZQaHhBMWZ0aTE2NWRjZm55Wld6YnRnMmZmUEpKZzJxb3pSdHZ2QUdGUXFIN3BWYXJhejFlTHBmajJXZWZoVWdrTXVqOGd3Y1BibEJnKysyMzMycDhuOWRvTkRoNjlDZ0E0SWtubnFqM2VZbkljQXlLUlBUUUVZdkY4UFQwaEtlbkp5b3JLNUdUazZNTGpabVptVGgvL2p3Y0hCemc0dUtDdG0zYnd0SFJrZXNhNzdGOCtYTGN1WE1Ib2FHaE5ZYXJnd2NQMW5tTzJpNk1Nekl5TUg3OGVJUFBwWTgyYkd6ZXZCbWVucDQxSHJOOSszWm9OQm84Kyt5enV2RFExTWFORzRmVTFGVEV4TVJnMXF4WnRZYkY5UFIwL1Bqamo1QklKSGp1dWVld1k4Y09MRisrSE92WHI0ZTF0WFd6MU5lVTdnOHROUVUrUTQ3UmNuQndnSWxKMDZ4aXljM05yZkg4RXlkT3hLcFZxekJuemh5c1dyVUtiZHEwRVJ4ejdkbzFmUFhWVjVCS3BaZzVjNmJ1OW9TRUJBQkFlSGg0azlRSEFLNnVydlhhM3NmUWNMbHExU29VRnhlalM1Y3VHRFpzbU9DK1VhTkc0ZGRmZjhXUkkwY3dmUGh3ZzBhOTYrUCthYTNtNXVabzA2WU5iR3hzWUd0cmk3WnQyOExWMVJWdWJtNjYzdzBOaWZmUzl6Tit2MXUzYmtFaWtlajlNREFtSmdZNU9UbXd0TFRFNE1HRDYxMEhFUm1PUVpHSUhtcmFrVVFYRnhjODl0aGpLQ2dvMEFYR0sxZXVJQ2twQ1NZbUpuQjBkRVRidG0zUnRtM2JKcjE0ZmRSczI3WU4wZEhSOFBEd3dPelpzeHQwUWZld3lNN094b0VEQjJCcmE0dFJvMFlKN3RNRzFkcTgrZWFiZWwvL3A1OStxcnR3Rll2Rm1ETm5EbWJObW9XNHVEaDg4c2tuK095enp4QVFFQ0I0ek4yN2R6RjM3bHdvbFVxODhzb3JHRHQyTExLeXNuRGt5QkhNblRzWFM1Y3VoWm1aV1FOZjdhTnAvZnIxc0xXMWhVYWp3Ymh4NDFCZVhvNXZ2dmtHTGk0dTlUNlh2a0E2WXNRSVhMcDBDVjFTQlY0QUFDQUFTVVJCVkJjdlhrUmFXaHFDZzRNRjkyL2F0QWxxdFJxTEZpMFNUSzg4ZWZJa0FLQjM3OTcxcmtXZmhRc1hva09IRGdZZmI4akk2MTkvL1lYang0OURJcEZneG93WjFiNW5iV3hzOE54enorRS8vL2tQdnZqaUM2eGR1eGFXbHBiMUxiMVc1dWJtMkxwMUs5cTBhZE5zKzl6V05hcXFOV1RJa0ZvL0ZQcmxsMThBQUNxVnFzN3B3Wk1uVDY3MS80TEl5RWhNblRyVm9McUlXaU1HUlNKNnBOaloyY0hPemc0QkFRR29xS2hBYm00dXNyT3prWjJkallTRUJDUWtKRUFpa2NEUjBSRU9EZzZ3dDdlSGc0TkRrMTlZUFl6MjdkdUhyVnUzd3NiR0Jnc1hMb1JVS3EzeHVOV3JWOWQ1cnZxdVpXd08vL25QZjZCU3FmRFNTeS9CeXNvS1FOVm9Ra1JFaEVFak5iZHUzZEo3My8zTlRVeE5UVEZ2M2p4TW56NGRXVmxaeU03T0ZnUkZwVktKQlFzV0lETXpFMEZCUVhqeHhSY0JWRTNOdlg3OU9pNWR1b1JGaXhaaDNyeDVSaHZkWHIxNk5jNmRPd2ZnZjZOejJrQ3RyYmU0dUxqT0pqZUdISE8vbXpkdklpc3JDOWJXMW1qYnRtMTlTNi9UakJrelVGRlJVZVBlcTU5KytpbVNrcElFMDM5VFUxTWhrOGtnRW9udzRZY2Y2ajF2eDQ0ZDhja25ud2crZU5CKzcydHZjM056YTZxWFVjMjFhOWV3Y3VWS0FNRFlzV1AxaHRCLy92T2ZpSTZPUm1wcUtyNzQ0b3NtL3hCSUpCTEIwZEd4WG8rSmo0L0hpaFVyZEg5V0twVUFoQi9pMUxlQlRsRlJFZFJxdFc2ZDZmMHVYTGlBaXhjdkFxaGFLNXlWbFZYcitlcHFObFZZV0ZpditvaGFHd1pGSW5wa21acWF3czNOVFhjaFYxNWVqcHljSEdSblp5TTNOeGRYcmx6UmRVNjFzTEFRQkVkN2Uvc1d0WGZqenovL2pQWHIxOFBTMGhKTGxpeXBkWnBYZlJwN0dNdjE2OWR4NE1BQmVIaDQ2S2JpblQ5L0huUG56a1hIamgzeDU1OS82ZzFrMmxHYzMzLy92VjRqZkZLcEZJc1hMMFpoWVNIOC9mMTF0OSs5ZXhlelo4OUdVbElTUEQwOU1YLytmTjF6UzZWU0xGMjZGTk9uVDBkTVRBeG16cHlKdVhQbk50czAyZHJrNXVaV0M5RGFQMnU3UDhybDhqb3YzZzA1UnR0WVJydjI3L3IxNndBQVB6Ky9CZ2VZKzg4SjFENXluSnViVyszKy92Mzc0K1dYWDlaTmlkWm9OTFYrcUtDZExselRNUTFkazJpb3dzSkN6SjgvSCtYbDVRZ1BEOGVZTVdQMEhtdG1ab2JaczJmanJiZmV3ckZqeDdCdTNUcE1talNweG1QTHk4dnhqMy84bzlydE1wbE1NTUxabUduakFGQmFXbHJuMzV1K3RZa1pHUmtvS1NtQmc0TURiR3hzWUdGaGdaS1NFbnovL2ZjQWdFNmRPbFY3akVhandZWU5Hd0JVaGVwWFhubEZiMjNhMTNudmVsY2lxajhHUlNKcU1jek16T0RoNGFGcjNxSldxMUZRVUlEOC9Iekk1WExrNStkREpwUHBqamMzTjRlTmpZMXVQWTcyZHlzcnEwZHF5bVowZERUV3JWc0hLeXNyTEZ5NFVCZHlWcXhZQVZkWFZ3d2ZQbHd3dXRqWU5Zck5UYVBSWU5XcVZkQm9OSmcwYVpJdU9HelpzZ1ZBMVZUQzVocTF1L2VEQjZEcWduYisvUG00ZWZNbVhGeGNzR1RKRXRqWTJBZ2U0K3JxaXM4Kyt3d2ZmdmdoTGwyNmhNbVRKK1Bqano5dThyVmtkWms3ZDY3dWErMjAySHYvcmRlc1dRTVBEdzlCQ0Z5elprMjFLYmFHSEtOdEdLT2xEWXBYcmx6QjJMRmpHMVQvOU9uVHE2MG5yTzE3VUsxV1Y3dGZMcGREb1ZEZ2p6LytBRkMxMWNYOUk1d2pSb3lBUXFIQWpoMDc0T0RnQUVENE0vSGlpeThpTnpkWGNKczJrRTZjT0xFQnI2eTZ1M2Z2WXViTW1jak96b2FMaXdzKyt1aWpPdDl6UEQwOThmYmJiMlBac21YWXRXc1hLaW9xTUhYcTFHcVBNekV4RVh4UXBHME9KcEZJbW5SME5Dd3NUUEIzTkd6WU1KU1ZsUm4wL25McDBxVnEzME5hWm1abU5YWlYzYlZyRjY1ZHV3WUhCd2U4OE1JTERTK2NpQXpHb0VoRUxaWllMSWFqbzZOZ1NsVkZSUVhrY2prS0NncHc5KzVkRkJVVjRkYXRXNEtwaUdLeEdEWTJOckMydG9hVmxSVXNMUzJyL2Y0d0JjbUlpQWdFQlFYaHpUZmZoSitmSHdEZzFLbFQyTDkvUCt6dDdSOUl1L3FtOU1zdnZ5QWhJUUdSa1pHSWpJeEVSVVVGVHA0OGlTdFhyc0REdzZQWnVwL2VTNlBSWU0rZVBkaTBhUk9VU2lYYXQyK1BaY3VXNmJZdHVKK1BqdzlXcmx5Smp6LytHREtaRERObXpFQy9mdjB3Y2VMRUJxM1hheTRhalVid29jRUhIM3lBUFh2MllNcVVLVmkrZkhtTng3ejU1cHVZTUdFQ0Nnc0w5WTU2YVlOaWFXa3BTa3RMRzFSYldWbFp0ZHZ1RHgyblQ1L0draVZMb0ZBbzRPTGlncFVyVjFhYk1ybHo1MDRvRkFyZGE3bFhTVWtKRkFvRnpNek1ZRzl2WCs4YTlUV3owUWJXKzBmeWF3cTZSVVZGbURsekpsSlRVeUdWU3JGZ3dZSnFIejdvTTNEZ1FCUVVGR0RkdW5YWXUzY3ZidCsralZtelpna2EvRWdrRXNGNndGT25UbUhPbkRsbzI3YXR3ZXNFbTV1L3Z6ODhQVDJoVnF0UldWa0pqVVlES3lzcmRPalFBV1BHak5GOTJLZWwwV2h3NU1nUkFNQmJiNzNWS3BZU0VEME1HQlNKcUZVeE5UWFZOYjI1bDFLcFJGRlJrUzQ4YW45bFoyZWpvcUpDY0t4SUpJS0ZoUVVzTFMxaFptWUdVMU5Ud2UvM2ZpMlJTQ0FXaTJGaVlnS1JTQVFURTVOcXZ4cExJcEhnaXkrKzBJVlhwVktwVzRjNGRlclVhbDBpbTNOcmc2Wnc2TkFoQU1DWk0yY3dhTkFnd2NXK2RxdUVwbkRod2dWOC92bm5ndHZFWWpHMmJkdUd1TGc0ckZtekJocU5CcUdob2RVdXhtdmk3dTZPcjcvK0dzdVdMY1BaczJkeDdOZ3hEQmd3NEtFSml2YjI5cmh6NXc1aVkyUHgyR09QUVNRU29haW9DQ2RQbmtSbVppWXNMUzFoWjJlSHJLd3NYTDE2Rlg1K2Z0Qm9ORGgrL0RnS0NncHFESEphMnFCWVd3ZmJ4dEx1Q2RxMmJWc29GQW9VRnhmampUZmVRRVJFQk41KysyMlltNXNqUHo5Zk4zMFJBTEt5c2dSLy85bzFheTR1TGczNnNFZGZNeHZ0Q1B6OVFXemp4bzJDZFpVeW1Reno1czFEZW5vNkxDMHRzWFRwVXZqNCtOU3JodWVmZng3bTV1YjQ1cHR2Y1A3OGVVeWNPQkZUcDA1Rm56NTlhanorOE9IRHVxL3o4L04xbzZqRzFMRmp4M3FGVnBGSWhCVXJWdURRb1VQbzE2OWZNMVpHUlBkaVVDUWlRdFUwVkhOejh4cEhqQ29xS25RakpkcTl4clIvTGk4dlIwbEpDY3JMeTFGZVhsNXRCTU1RRFJuWnVOKzlGNzNyMTY5SFptWW1ubmppQ2ZUdDI3ZmFzVTg5OVZTZDV6dDI3Smh1MCtyYTFEUkZEQkN1VGRKM2pENUJRVUhJeU1pQWpZME5wRklwNUhJNUNnc0wwYjkvZjRTR2hnS28ybDl4MXF4WnRaNUhYOWZUdDk5K0c4SEJ3VkFxbGRXMlpOQUc5OGNlZXd3dnZmUVNBT0RsbDEvV3Jlc2NPWEtrM25DdlVxblFwazBiTEY2OEdMdDM3MFpCUVFHaW9xTHE5ZHFiMDRBQkEvRExMNy9VMk54bHpKZ3hFSWxFNk5PbkQzNzc3VGRNbVRKRmNMOVlMTlo3Z1g3bnpoMFVGeGRESXBGVUd3bHFDdm41K1ZpMWFoV09IeitPVHAwNllmSGl4Umc5ZWpUTXpNemc2K3VMZ3djUElpVWxCUXNXTE1DUFAvNEloVUlCUzB0TGxKYVc0dGF0V3dnS0N0S2Q2K2JObXdDYXQwSE52VjUvL1hYZDEyZlBuc1dTSlV0UVhGd01Dd3NMd1RUeCtobzJiQmlzckt6dzVaZGZJajgvSHdzV0xFQndjRERlZXVzdFFmQzhlL2V1cnZ0cmZuNCtYbjc1WlV5Wk1xWGFlMEJaV1ZtOVAwQ2FOV3NXQmd3WTBLRDY2K3ZlNmN3Ly9QQ0R3WStycSt1cGxyZTNOeFl1WE5pZzJvaGFNZ1pGSXFJNm1KcWF3dFRVdE00UkphQXFMSlNYbDZPaW9rTDN1M1pxVldWbFpZMi9idCsrM1dTMW5qdDNEbnYzN2dWUXRlYnJYc09HRFVOQlFRRmVlKzIxT3MvajdlMk5nb0tDT28rN2UvZHVreHh6cjhtVEoyUHk1TWtBcXRhY2pSOC9IbEtwVkhjYlVCWGU2MXBEcWEvcnFYWnFaR1JrcEdCcTQvMFh5dmMyeTFpelpnMEFZT2pRb1RVMnlDa29LTUNDQlF2ZzVlV0Z0OTkrRzg4KysyeXR0VDBvUjQ0Y1FXcHFLanc5UFRGcDBpVDQrUGdnT1RrWjhmSHhVQ3FWNk5HakJ3SUNBdkQ0NDQ4RHFKcldWMTVlanNURVJIVHAwZ1ZBVmNPZUFRTUdvR1BIampVK2gzWTBzVjI3ZGsyNkxZMUdvOEh2di8rT1RaczJvYmk0R0dGaFlaZ3paNDV1MnFHWm1Sa1dMbHlJOWV2WFk5ZXVYWmd5WlFyR2pSc0hXMXRiVEpnd0FTdFdyTUNWSzFmdzlOTlA2ODU1OWVwVkFOQk4wYTVOUmtZR0RoOCtMRmlmT1dmT25CcEh0RE16TXdIb2I3N1R2MzkvcEtTa29MaTRHTTdPemxpNGNLSGV2MDlEUGZIRUUralNwUXVXTFZ1R3hNUkVaR1ptVm51UDJydDNyNjRicVhiSy9OZGZmdzFQVDA5MDdkcFZkNXhJSktveFBHZG1aa0tqMFFpMkhkSFNkaUt1aVZLcHhKa3pad1JiazlRM2lINzk5ZGU2NzhHNnVwdnFVMWZYVXkxRDN0dUpXaU1HUlNLaUppU1JTQVJkR3czUlZFSHh6cDA3V0xwMHFlN1A5MS9JUGZQTU13YWZxN1pqUFQwOTYyeFlrWkdSb2J0bzFuZXNJUmVPWDMvOU5ZcUxpL0hCQng4SXBzd1pVc09EY3U3Y09menJYLzlDYm00dVVsSlM4TXd6ejZCOSsvWkdxYVd5c2hMbnpwM1RqUVl2WHJ3WVFOVy81NU5QUG9uQmd3ZGo4T0RCR0Q5K1BHUXlHYVpObXlaNHZFUWlRV0ppWW8zVEtQVzVkdTBhQU1ETHk2c0pYMG5WMnJxVksxZkN3c0lDVTZaTXdZZ1JJMnBzM0RKcDBpUTRPVG5od0lFREdEUm9FSHIxNnFXN1B5RWhRWEI4Y25JeUFPZ2R5VXRMUzZ1MnpjUGt5Wk9oVnFzQlZQMk0xVWJmaHhkeXVSeXpaczNDeXBVcjhmcnJyK1A3NzcvWGZhRFRVSFBuemtXZlBuM3c1WmRmNHFlZmZrSllXSmhnUm9SQ29jQ2VQWHZnNk9pSXZMdzhXRnBhNG8wMzNzRDgrZk94Y09GQ3JGbXpSamVid2NMQ0FsdTNicTMySE5vR05UWGRwOCtpUll0dzVzd1psSmFXWXYvKy9icmJQVDA5VVZSVWhJS0NBamc0T09nNnp0NHZNek1US3BWSzhHLzlzUHlzRTdVMkRJcEVSQzJBUXFIQXZIbnphaHk5S3l3c3hQUFBQOStvOCsvZXZWdnZ2b3dOcGIxUXRyQ3dxUEgrQXdjTzRNU0pFd2dQRDhlZ1FZT2E5TG1iZ2x3dXgrYk5tL0hubjM4Q3FHcnBQMmZPbkJwSFh4NkV0V3ZYNHZEaHc0STlNSDE5ZlRGMDZGRGRpR0Z6MEU3ZlBYcjBLSTRlUGRxb2MvM3d3dys2UGZSNjl1eUpNV1BHWVBEZ3dicS8wei8rK0FQbno1L0h6Smt6QmZzbVB2Lzg4eGcyYkJqTXpjMTFJNDZ1cnE2NGVmTW1aRElaM04zZG9WQW9FQjhmRDVGSUpBaUsyZG5aK1BISEgzSG16QmxrWjJmcmJyZTN0MGRVVkJSQ1FrS3dhOWN1QUJCMFNyMlhkbzFpWFlGbTVzeVpBS3BHc081ZnUxcFFVQUNsVW9rMmJkclUycXdsTHk4UEtwVkt0NzJQaVlsSmpRMmVmdmpoQnhRV0Z1S1ZWMTdSQmIyb3FDajA3ZHNYeDQ0ZHcvTGx5L0h4eHg4RFFJUFcvV28wR3FTbHBlSGN1WE00ZCs2Y0xtQWZQWG9VbHBhVzFkWk1idDY4R2VmT25jUEhIMytNUVlNR1ljS0VDZFhPZWZmdVhZd2VQUnBXVmxiMVhydEpSRTJQUVpHSTZCRlhWbGFHVHo3NUJLbXBxWEJ4Y2NIZHUzY0ZuU2ZGWW5HOUdvemN2bjBibFpXVmdzZmNPNlZRZTI0TEM0dEdkWC9WcmlNckt5dXJkcTYwdERSODg4MDNzTGEyeHJ2dnZxdTd2YXlzREptWm1mRDI5bTd3OHphV2RxUm14NDRkdWc2YVk4YU13ZWpSbytzOW10eVVUcDgrRGJsY0RtdHJhOTIwWjIxVG95dFhyZ2dhOTlRMlZWTGZmYXRXcmFweHVxRzF0WFdqMXRscU5CcmROT2Y3ejMvdk5PbUNnZ0pzMkxBQlpXVmxHRGR1WExWTjJlL2ZGN1ZIang3WXQyOGZqaDQ5aWhkZmZCR25UNStHU3FWQ1lHQ2dZRys5L1B4ODdOdTNEd0RnN095TXdzSkNsSmVYWThlT0hicnZ5WktTRW9oRUlrRmptc1o0NVpWWHF1MERPR1BHREZ5K2ZCa3pac3lvZFczcnhJa1RrWjZlcnZjREZnQzRjZU1HZHUzYUJVdExTd3diTmt3d0lqaDU4bVNrcDZmam1XZWUwWDJ3MUpBOVpkZXZYNCtmZi82NTJ1MExGeTVFYUdob2plRXpPRGdZNXVibWlJNk9yakVvSGpseUJDcVZDdjM2OWF2WEhxaEUxRHdZRkltSUhuRjc5KzVGZkh3ODJyVnJoODgvL3h4VHBrd1JCRVdwVkZxdkRvUFBQZmNjN3Q2OXEvY3h3NGNQQjlBMEhTNjE1OXEyYlp0dWhDVS9QeDl6NXN5QlVxbEVseTVkc0hQblRtUmtaQ0FqSXdQWjJkbm8xS2tUVnE5ZWphZWZmcnBhUjlxNm1KaVk0TUNCQXcydWQrdldyZmpqano5UVhGd01BT2pWcXhmZWVPT05abW5pVWwvOSt2V0RoNGNIK3ZidGl3a1RKZ2pXZFNtVnlucHZLbi8vZmZvMlQzL3JyYmZ3MWx0dk5iRHEvNDE0aTBRaVFWQk1TVW5SdTZtOHZ2ME03eDNSNjl1M0wvYnQyNGY5Ky9kajlPalJ1bW1ROXpmbGNYTnp3N0Jod3pCZ3dBQjA3ZG9WWThhTVFXNXVyaTRrcXRWcUtCUUsyTmpZTk9rYXpQdHAxOVBkSDREdnB4MjUweGZ1VkNvVmxpNWRDcFZLaFZHalJsWGJjTjdKeVFrYk4yNkVTQ1JDVWxJU0FEU29FNnFqb3lOY1hGelF1M2R2UkVWRllkYXNXU2dySzBOa1pLVGV4NWlhbXFKdjM3NDRlUEFnenAwN2h4NDlldWp1VTZ2VjJMbHpKNENxS2EvNk5GWFg1dDkvLzUxaGxLZ09ESXBFUkkrNHA1OStHcGN2WDhZSEgzeFFZMU1HZlEwMjlOR0dvSHNmMTc1OWU4eWZQNzlSZFJvcUtTbEpGM0xpNHVJUUZ4Y0hvQ3JrdWJ1N0l5SWlRbkM4b1dHMXJ1WTNodEJleUlhRWhPQzExMTZydGhHOU1iMzY2cXQ2N3dzT0RxNjJnYnkrcVpLR1RxTnNLdG85RCsvZm45VE16RXozYjF0U1VvTDgvSHlZbVpuVnVOMUlUWTJMUWtKQzRPcnFpc3pNVEd6ZXZCa1hMbHlBV0N5dTFnblkxdGEyV3VPbmUrWGs1RUNqMGVoR1Rlc3pDZ3RVZGRDOWZ5M28vWXFMaTVHVmxRV1JTRlRuK2xadFVOUTNvcGlZbUlpVWxCUTRPenZqeFJkZnJQRVk3ZDl6V2xvYWdLcHB1dlUxYk5pd0JrMXBIekZpQkE0ZVBJaXRXN2NpTkRSVVY4dWVQWHVRbFpXRm9LQWdCQVlHMW5tZWR1M2FOV2hHUTFPOER4QzFGZ3lLUkVTUE9LbFVXbXRyOTRaZUdOMzd1S2JhdTlBUS92Nys2TkNoQTd5OHZOQ2hRd2UwYjk4ZTdkdTNSN3QyN1dxYzJtbm9hR2xUakVRTUdEQUFvMGFOZ3ErdnI5NWoxcTFiaCs3ZHV5TTBOTFJaUjZCYUN1MEhFL2V2Z2ZYMDlOVDkyODZjT1JQNStmbVlNbVdLb0lzcEFFUkhSMlArL1BuVjFtR0tSQ0k4Kyt5eldMMTZOWGJzMkFHZzZudkEwZEd4WHZYSlpESUEvMnZXVTU5UldPM3JxTXVGQ3hlZzBXamc3ZTFkNjVSUzRIOVR2L1YxSGUzV3JSczhQVDB4ZWZMa09qZW12M1RwRW9DcTliWDExWkRwcWdEUXVYTm5SRVpHNHRTcFU5aTFheGVlZi81NVpHUms0Ti8vL2pmRVlySEJvOVByMXExcjBJamd3NzZQTE5IRGhFR1JpS2lGMDQ0TVpXVmxZYzJhTlhqNzdiZHJYVk9tblhwcXJFNkRqbzZPMkxCaGcxR2V1eTd2di85K25SZW5mL3p4QjM3KytlZG0zWHkrUHU1Zm53ZzBiSTBpQUh6NjZhZjQ2cXV2ZEFHanNRNGVQS2dMaWpZMk5qVWU4OXR2ditIQ2hRdHdkM2V2ZHBHdlVDaXdldlZxbUppWVlOeTRjZFVlTzNUb1VPemN1Uk81dWJrUWk4VjZSOWhxazVLU0FxQXE0R2pkRzJMMXViZnpiMTBPSFRvRUFMVk8yd1NxcHY5cWc2SytycUVpa1FpTEZ5ODJhSy9JK1BoNEFCQnNsZkVnVEo0OEdSY3VYTURHalJ2aDZPaUlMVnUyUUtsVTRzVVhYMnowdGlGRTFIUVlGSW1JV29udDI3Y2pPam9hdWJtNStOZS8vdFhnRVFGalVxbFV1SGJ0V3BOdnhWQ1Q5UFIwM1NpUG9aUktKUlFLQlVRaVVZMVRKT3R5NTg0ZFhlQlp0MjVkazNSKzFMYytFYWovNkZoNWVUbnM3T3dFMnpBMFZtRmhJUUJVVzB1bnBWYXJZV2RuQjVsTWhwZGVlZ2tqUm96QThPSERZV1ptaGpsejVpQTdPeHRqeG94QnUzYnRxajAyTlRWVjE3Q2xzcklTTjIvZXJIZFhXbTBvTm1UdnhZYTRkdTBhWW1KaUlCS0o2aHp0MG9acWtVaFU2MmloSVNFeE5qWVdXVmxac0xXMU5XaXFaMU55ZDNmSHUrKytpODgrK3d4TGxpd0JBSVNIaDljNmZacUlIandHUlNLaVZtTFNwRWxJVGs1R2NuSXlQdi84Yzh5ZVBidFJYVXNmaFB6OGZGeTllaFVKQ1FsSVNFaEFjbkl5eXN2TDhlT1BQemJyOCs3YnR3OXIxNjdGZSsrOVY2K2dxTjBUMDhuSnFVSFQ0clQ3L3JtNnVqYlo5Z0QzcjAvVWlvK1BoNit2YjdVUEROTFQwMkZ0YmEyM3FjcWNPWE9hcEM0dDdYWWUranFLamh3NUVrODk5UlQyNzkrUEhUdDJZTXVXTGRpK2ZUdmMzTnlRbHBhR3FLaW9HZ1BHblR0M01HL2VQSlNYbDhQTXpBemw1ZVZZdW5RcGxpMWJwbmNmeGZzcGxVcGN2SGdSVmxaV3VzM2ZtMUpKU1FrV0xWb0VqVWFEL3YzNzF6a0NyVjI3SzVWS0cvMnpxLzBaR2p4NHNGSGVCK3pzN0dCaFlZR3lzaklBZ0xlM055b3JLemxkbStnaHdwOUdJcUpXd3R6Y0hQUG16WU9OalEzT25qMkxHemR1MUhpY1NxVjZ3SlVKN2R5NUUvUG56OWR0T1RGbnpoeHMzNzRkbHk5ZmhwV1ZGYUtpb3BwOFQwZHRneENOUm9PNWMrZGk1Y3FWVUt2VnV1bVEyZ3ZwdXJxc3BxYW1Ba0NkRFVuMDBVNEY3TjI3ZDRNZWI0Z0xGeTVneG93WmVQZmRkN0ZpeFFyQmZVcWxFblBuenNXNGNlT3dhTkdpYWh2V040ZXJWNjhDcUwzYnA3bTVPVWFPSEludnZ2c09rWkdSS0NzcjB6VmlFWXZGMWI2WHM3S3k4UDc3N3lNdkx3L2UzdDdZdkhrenZMMjlvVkFvOE9HSEgrTDgrZk42bjB1ajBlaStQbkhpQkVwTFM5RzNiOThtSDRHWHkrV1lPWE1tWkRJWjdPM3RNWFhxMURvZmMvYnNXUUNvY2ZTMFBtSmpZeEVYRndjek16T01IRG15VWVlcXI0cUtDcXhkdXhZZmYvd3h5c3JLMEsxYk4wZ2tFdXpZc1FOdnZmVVdybHk1OGtEcklTTDlPS0pJUk5TS3VMaTRZTzdjdVhCMGRJU2JteHZVYWpYRVlySHUvblBuemtHaFVCaTBMOTdVcVZQMWprVGNlN0ZkM3d2Um1KZ1lYV0J5Y1hGQlNFaUlyaE5pVGR0UU5FVnppbXZYcmdHb3Fqc21KZ2FlbnA3NCtPT1BkVTFyN08zdGRmdnRQZmZjYzlXYTZtZzBHcVNucCtPSEgzNEFVTlhwc2lHMHdheTJmZlQweWN2TGcxUXFSVmxaR2U3ZXZTdW9zYlMwRkVlT0hNSHZ2LytPNU9Sa0FGWE5VQndjSEhUN1dBSlZleFg2K2ZraEp5Y0hSNDhleGRHalJ4RVlHSWlYWG5vSllXRmhEWHBOTXBrTUpTVWxzTFcxaGJXMU5VeE5UV0ZxYW9xU2toTDgvZmZmT0h6NE1JQ3FMcVg2cU5WcVJFZEg0K2VmZjBaU1VoTEVZakg2OSsrUGMrZk80ZGl4WXpoKy9EaUdEUnVHYWRPbTRjcVZLNWc3ZHk3a2NqazhQVDJ4Yk5reTJOdmJZL0hpeFhqLy9mY2hrOGt3YTlZc3ZQenl5L2puUC84SkV4TVRGQllXUWlxVklpTWpBM0s1WFBkQnhFOC8vUVNnK3ZkWVJrWkdvNzd2enB3NWc1VXJWeUk3T3h0V1ZsYVlOMitlYnVwdFVWRVJidDY4Q1NjbkoxaGJXOFBDd2dMbDVlVTRmZm8wdG0vZkRxRHV0WXkxeWNuSjBVMzNIRFZxVkozYmNlaFRVVkdCMHRKU1dGdGJJelUxRldWbFpYV09vcDg4ZVJMcjFxMkRUQ2FEaVlrSlhuLzlkYnp3d2d1NGR1MGFGaTFhaExTME5FeWJOZzBoSVNFWVBudzRldlhxSlhoL3V0Yy8vdkdQQnRWTlJJWmpVQ1FpYW1XMEYrUlhybHpCOU9uVFlXbHBxYnZBMDI1OEhob2FXdWQ1dE5zYTFLV2twS1JlOVQzLy9QTjQ4c2tuRVJJU1l0QjZzcWJZSHVQZWpjT0hEaDJLU1pNbUNVYVFJaUlpc0gvL2ZtemN1QkViTjI2czlYbWNuSnd3YU5BZ2cycTZWMGxKQ2RMVDAyRm5aOWVnTldQcjE2L1hoUzdnZjUwczkrL2ZqelZyMXVpYW9EZzdPMlBreUpFWU9uUm90YzZaTGk0dW1EMTdOdkx6OC9ISEgzL2cxMTkvUlVKQ0FtYk5tZ1YvZjMrc1dMR2kzaDF3VDU4K2pkV3JWOWQ2VEZCUUVMcDM3eTY0cmJpNEdIRnhjVGg3OWl4T25EaWhXMnZZbzBjUFRKdzRFVDQrUGxBb0ZOaStmVHQyN2RxRnNMQXc3TjY5R3hzMmJFQkZSUVU2ZE9pQXBVdVg2ajcwY0haMnhoZGZmSUZaczJZaFBUMGRXN1pzd1lrVEo3Qnk1VXFNSFR0V042b01WSFhlL2ZQUFA1R1Nrb0p1M2JvaEtDaElVSnRFSXFsekhXQkZSUVh1M0xranVDMDJOaGE3ZHUzQ21UTm5kRFhObno5ZnNQNVJvVkRnblhmZTBYdGVkM2YzUm8wQ2J0NjhHWVdGaGZEejg4UFlzV01iZko0N2QrNVVhOVpUV3lPYXp6NzdESC8vL1RlQXFwK1JEei84VVBkZTVPdnJpelZyMW1EOSt2WFl2MysvYmx1Y2Q5NTVSMjhnNVBZWVJNMlBRWkdJcUpYeThmR0JXQ3lHUXFIUWhUNnBWSXF3c0RDOUc1MERhTkp1cURXTnl0UjNOSzBwdHNjWU0yWU1MbDY4aU9uVHAyUEFnQUhWN24vampUY0FWRTNiTENvcXFuYS9TQ1NDdmIwOUFnTURNV2JNR0lOR1pPK1htSmdJalVhRG5qMTdOdWdDdUZPblRqaC8vanpFWWpFOFBEeDAvNFlSRVJIWXRHa1R3c0xDTUdUSUVQVG8wYVBPOHpzNE9HRHMyTEVZTldvVTl1L2ZqNTA3ZDZKang0NE4yaWJGMjlzYlVxa1U1ZVhscUtpbzBJMDJtNWlZb0czYnR1amJ0eTllZlBIRmFtdlRZbU5qZGR1K21KdWJZOUNnUVJnK2ZMaWcrNmlWbFJYR2p4K3Y2OVM3YU5FaVZGUlVZTkNnUVpnK2ZYcTE2YUxPenM1WXVYSWxsaTlmamhNblRpQXlNbEszWDJOYVdob2tFZ244L1B3d2RlcFVsSmFXd3RiV0ZsT21US24ybXR6YzNPcmQ5YlM0dUJpclZxMUNSa1lHUkNJUkJnOGVqRW1USmxYclh0cTJiVnUwYjk4ZWhZV0ZVQ3FWcUt5c2hFZ2tncDJkSGNMRHcvSEtLNi9vM1JyREVPUEdqY1AxNjlmeDZhZWYxcmpkaktIYzNOeGdZbUtpcTgvYjI3dlcvU2k3ZCsrT3YvLytHME9HREtueGRWdFpXZUdkZDk3QnlKRWpzWDc5ZXBpYm05YzZhc2p0TVlpYW4waHo3L3dnSWlKNjRBNGRPb1NCQXdjMjJma09IejRNcFZLSnA1NTZ5dURIYURRYWFEU2FCOTVJb3J5OEhFRFZQbzMxRFVlSERoMUNaV1dsd2FOM2YvMzFWNjJkSlJVS1JhTXV3QnZyd0lFRDJMZHZIeVpNbUZEck5NeUd1SCtLY1gycFZDcVVsNWMzeWQ5UFpXV2xybWxKYmQ5dmFyVWFxMWF0UW5Cd01NTER3dzE2N21QSGpxR2twTVNnNy8xang0NmhWNjlldFlZbHVWeGVMZlFYRmhaQ0xCYlh1VTYyc3JJU1JVVkZNRFUxMWRVdWs4bXdjK2RPUFBmY2MwYmRPa1dsVWpVcUpHcXAxV3BvTkJxSXhXSzlQNy9UcGsyRFdxM0d0OTkraTRTRUJJTzM0dERYMkVhN1hZbVBqMCtEUGxCcDdPTnIwdFR2NFVRUEN3WkZJaUlqNDBVR0VkR2ppKy9oMUZLeDZ5a1JFUkVSRVJFSk1DZ1NFUkVSRVJHUkFJTWlFUkVSRVJFUkNUQW9FaEVSRVJFUmtRQ0RJaEVSRVJFUkVRa3dLQklSRVJFUkVaRUFneUlSRVJFUkVSRUpNQ2dTRVJFUkVSR1JBSU1pRVJFUkVSRVJDVEFvRWhFUkVSRVJrUUNESWhFUkVSRVJFUWt3S0JJUkVSRVJFWkVBZ3lJUkVSRVJFUkVKTUNnU0VSbVpXQ3lHV3EwMmRobEVSRlJQYXJVYVlySFkyR1VRTlFzR1JTSWlJN08wdEVSeGNiR3h5eUFpb25vcUxpNkdsWldWc2NzZ2FoWU1pa1JFUnViczdBeVpUR2JzTW9pSXFKNWtNaG1jbkp5TVhRWlJzMkJRSkNJeU1pOHZMK1RsNVVFdWx4dTdGQ0lpTXBCY0xrZGVYaDQ2ZE9oZzdGS0ltZ1dESWhHUmtVa2tFZ1FFQkNBK1BwNWhrWWpvRVNDWHl4RWZINCtBZ0FDdVVhUVdTNlRSYURUR0xvS0lpSUQ4L0h3a0ppYkMwZEVSN3U3dWtFcWx2QUFoSW5wSXFOVnFGQmNYUXlhVElTOHZEd0VCQVhCd2NEQjJXVVROaGtHUmlPZ2hvbEtwY09QR0RlVG01a0toVUxBYktoSFJRMElzRnNQS3lncE9Uazd3OHZLQ1JDSXhka2xFellwQmtZaUlpSWlJaUFTNFJwR0lpSWlJaUlnRUdCU0ppSWlJaUloSWdFR1JpSWlJaUlpSUJCZ1VpWWlJaUlpSVNJQkJrWWlJaUlpSTlCbW1Ld0FBQVhGSlJFRlVpQVFZRkltSWlJaUlpRWlBUVpHSWlJaUlpSWdFR0JTSmlJaUlpSWhJZ0VHUmlJaUlpSWlJQkJnVWlZaUlpSWlJU0lCQmtZaUlpSWlJaUFRWUZJbUlpSWlJaUVpQVFaR0lpSWlJaUlnRUdCU0ppSWlJaUloSWdFR1JpSWlJaUlpSUJCZ1VpWWlJaUlpSVNJQkJrWWlJaUlpSWlBUVlGSW1JaUlpSWlFaUFRWkdJaUlpSWlJZ0VHQlNKaUlpSWlJaElnRUdSaUlpSWlJaUlCQmdVaVlpSWlJaUlTSUJCa1lpSWlJaUlpQVFZRkltSWlJaUlpRWlBUVpHSWlJaUlpSWdFR0JTSmlJaUlpSWhJZ0VHUmlJaUlpSWlJQkJnVWlZaUlpSWlJU0lCQmtZaUlpSWlJaUFRWUZJbUlpSWlJaUVpQVFaR0lpSWlJaUlnRUdCU0ppSWlJaUloSWdFR1JpSWlJaUlpSUJCZ1VpWWlJaUlpSVNJQkJrWWlJaUlpSWlBUVlGSW1JaUlpSWlFaUFRWkdJaUlpSWlJZ0VHQlNKaUlpSWlJaElnRUdSaUlpSWlJaUlCQmdVaVlpSWlJaUlTSUJCa1lpSWlJaUlpQVFZRkltSWlJaUlpRWlBUVpHSWlJaUlpSWdFL2crMTczcW8wWDhqZWdBQUFBQkpSVTVFcmtKZ2dnPT0iLAoJIlRoZW1lIiA6ICIiLAoJIlR5cGUiIDogIm1pbmQiLAoJIlZlcnNpb24iIDogIjEzIgp9Cg=="/>
    </extobj>
  </extobjs>
</s:customData>
</file>

<file path=customXml/itemProps82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1130</Words>
  <Application>WPS 演示</Application>
  <PresentationFormat>宽屏</PresentationFormat>
  <Paragraphs>265</Paragraphs>
  <Slides>12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Calibri</vt:lpstr>
      <vt:lpstr>思源黑体 CN Heavy</vt:lpstr>
      <vt:lpstr>黑体</vt:lpstr>
      <vt:lpstr>Arial Unicode MS</vt:lpstr>
      <vt:lpstr>1_Office 主题</vt:lpstr>
      <vt:lpstr>2_Office 主题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A2125</dc:creator>
  <cp:lastModifiedBy>sdp</cp:lastModifiedBy>
  <cp:revision>128</cp:revision>
  <dcterms:created xsi:type="dcterms:W3CDTF">2021-12-07T14:24:00Z</dcterms:created>
  <dcterms:modified xsi:type="dcterms:W3CDTF">2023-04-28T03:57:18Z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33CE641B5190409DB0DD867ED3352547_13</vt:lpwstr>
  </property>
</Properties>
</file>